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575" r:id="rId5"/>
    <p:sldId id="570" r:id="rId6"/>
    <p:sldId id="574" r:id="rId7"/>
    <p:sldId id="578" r:id="rId8"/>
    <p:sldId id="599" r:id="rId9"/>
    <p:sldId id="601" r:id="rId10"/>
    <p:sldId id="602" r:id="rId11"/>
    <p:sldId id="603" r:id="rId12"/>
    <p:sldId id="604" r:id="rId13"/>
    <p:sldId id="605" r:id="rId14"/>
    <p:sldId id="606" r:id="rId15"/>
    <p:sldId id="610" r:id="rId16"/>
    <p:sldId id="607" r:id="rId17"/>
    <p:sldId id="608" r:id="rId18"/>
    <p:sldId id="609" r:id="rId19"/>
    <p:sldId id="619" r:id="rId20"/>
    <p:sldId id="620" r:id="rId21"/>
    <p:sldId id="621" r:id="rId22"/>
    <p:sldId id="622" r:id="rId23"/>
    <p:sldId id="623" r:id="rId24"/>
    <p:sldId id="625" r:id="rId25"/>
    <p:sldId id="626" r:id="rId26"/>
    <p:sldId id="612" r:id="rId27"/>
    <p:sldId id="624" r:id="rId28"/>
    <p:sldId id="627" r:id="rId29"/>
    <p:sldId id="628" r:id="rId30"/>
    <p:sldId id="618" r:id="rId31"/>
    <p:sldId id="6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94"/>
    <a:srgbClr val="024B9C"/>
    <a:srgbClr val="0356B1"/>
    <a:srgbClr val="024EA2"/>
    <a:srgbClr val="035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7C131-B6C8-1CD2-2F4E-093584B357D9}" v="319" dt="2023-01-13T10:03:22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725" autoAdjust="0"/>
  </p:normalViewPr>
  <p:slideViewPr>
    <p:cSldViewPr snapToGrid="0">
      <p:cViewPr varScale="1">
        <p:scale>
          <a:sx n="58" d="100"/>
          <a:sy n="58" d="100"/>
        </p:scale>
        <p:origin x="1546" y="3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8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3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4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13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935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76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424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02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803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8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6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417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201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5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3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11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8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3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42"/>
            <a:ext cx="12192000" cy="5732463"/>
          </a:xfrm>
          <a:prstGeom prst="rect">
            <a:avLst/>
          </a:prstGeom>
          <a:solidFill>
            <a:srgbClr val="0F5494"/>
          </a:solidFill>
          <a:ln w="73025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03" y="297600"/>
            <a:ext cx="1581449" cy="110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759963" y="6693367"/>
            <a:ext cx="672075" cy="215900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9936" y="1641600"/>
            <a:ext cx="6048672" cy="2088232"/>
          </a:xfrm>
        </p:spPr>
        <p:txBody>
          <a:bodyPr/>
          <a:lstStyle>
            <a:lvl1pPr indent="0">
              <a:defRPr sz="4800">
                <a:solidFill>
                  <a:srgbClr val="FFD624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3933056"/>
            <a:ext cx="4992555" cy="1872208"/>
          </a:xfrm>
        </p:spPr>
        <p:txBody>
          <a:bodyPr/>
          <a:lstStyle>
            <a:lvl1pPr indent="0">
              <a:buNone/>
              <a:defRPr sz="3000" b="1" i="0">
                <a:solidFill>
                  <a:schemeClr val="bg1"/>
                </a:solidFill>
              </a:defRPr>
            </a:lvl1pPr>
            <a:lvl3pPr marL="228594" indent="-228594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54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1556273"/>
            <a:ext cx="10972800" cy="936625"/>
          </a:xfrm>
        </p:spPr>
        <p:txBody>
          <a:bodyPr/>
          <a:lstStyle/>
          <a:p>
            <a:r>
              <a:rPr lang="en-US"/>
              <a:t>Kliknij, aby edytować tytuł magistra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37289"/>
            <a:ext cx="38608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564905"/>
            <a:ext cx="10972800" cy="3633788"/>
          </a:xfrm>
        </p:spPr>
        <p:txBody>
          <a:bodyPr/>
          <a:lstStyle>
            <a:lvl1pPr marL="457189" indent="-457189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/>
              <a:t>Kliknij, aby edytować ustawienia tekstu głównego</a:t>
            </a:r>
          </a:p>
          <a:p>
            <a:pPr lvl="1"/>
            <a:r>
              <a:rPr lang="en-US"/>
              <a:t>Poziom drugi</a:t>
            </a:r>
          </a:p>
          <a:p>
            <a:pPr lvl="2"/>
            <a:r>
              <a:rPr lang="en-US"/>
              <a:t>Trzeci poziom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600" y="302400"/>
            <a:ext cx="1400307" cy="9792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784000" y="6659562"/>
            <a:ext cx="624000" cy="198439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dirty="0"/>
          </a:p>
        </p:txBody>
      </p:sp>
      <p:sp>
        <p:nvSpPr>
          <p:cNvPr id="13" name="Rectangle 84"/>
          <p:cNvSpPr>
            <a:spLocks noChangeArrowheads="1"/>
          </p:cNvSpPr>
          <p:nvPr userDrawn="1"/>
        </p:nvSpPr>
        <p:spPr bwMode="auto">
          <a:xfrm>
            <a:off x="5766503" y="1237929"/>
            <a:ext cx="635712" cy="60959"/>
          </a:xfrm>
          <a:prstGeom prst="rect">
            <a:avLst/>
          </a:prstGeom>
          <a:solidFill>
            <a:srgbClr val="EE803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5766503" y="6411021"/>
            <a:ext cx="635712" cy="446979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720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pl-PL" altLang="en-US" sz="800" b="0" i="1" dirty="0">
                <a:solidFill>
                  <a:srgbClr val="FFFFFF"/>
                </a:solidFill>
                <a:latin typeface="EC Square Sans Cond Pro" panose="020B0506040000020004" pitchFamily="34" charset="0"/>
              </a:rPr>
              <a:t>Polityka Regionalna i Miejska</a:t>
            </a:r>
            <a:endParaRPr lang="en-GB" altLang="en-US" sz="800" b="0" i="1" dirty="0">
              <a:solidFill>
                <a:srgbClr val="FFFFFF"/>
              </a:solidFill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2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  <p:sldLayoutId id="2147483671" r:id="rId20"/>
    <p:sldLayoutId id="2147483672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cid:03cadd4b-40db-4fbc-b0b9-145bfd357cbd@ec.europa.eu" TargetMode="External"/><Relationship Id="rId13" Type="http://schemas.openxmlformats.org/officeDocument/2006/relationships/image" Target="cid:a115f763-39a6-41bf-add3-3497e71e5450@ec.europa.eu" TargetMode="External"/><Relationship Id="rId18" Type="http://schemas.openxmlformats.org/officeDocument/2006/relationships/image" Target="../media/image34.png"/><Relationship Id="rId3" Type="http://schemas.openxmlformats.org/officeDocument/2006/relationships/image" Target="../media/image26.jpeg"/><Relationship Id="rId21" Type="http://schemas.openxmlformats.org/officeDocument/2006/relationships/image" Target="../media/image36.jpeg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17" Type="http://schemas.openxmlformats.org/officeDocument/2006/relationships/image" Target="cid:4ebd5858-7c87-4dc3-8990-ce57093837fb@ec.europa.eu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jpeg"/><Relationship Id="rId20" Type="http://schemas.openxmlformats.org/officeDocument/2006/relationships/image" Target="cid:718e84d5-9b78-4c08-8a37-813c61da0444@ec.europa.eu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cid:53e3ff9a-a9cc-411f-ac2a-f0b9a6249da7@ec.europa.eu" TargetMode="External"/><Relationship Id="rId11" Type="http://schemas.openxmlformats.org/officeDocument/2006/relationships/image" Target="../media/image30.png"/><Relationship Id="rId5" Type="http://schemas.openxmlformats.org/officeDocument/2006/relationships/image" Target="../media/image27.jpeg"/><Relationship Id="rId15" Type="http://schemas.openxmlformats.org/officeDocument/2006/relationships/image" Target="cid:e0f218e2-00dc-4cf1-b501-f2be67b1247f@ec.europa.eu" TargetMode="External"/><Relationship Id="rId10" Type="http://schemas.openxmlformats.org/officeDocument/2006/relationships/image" Target="cid:c623b7e2-8117-4b63-9753-a3426ddf6da5@ec.europa.eu" TargetMode="External"/><Relationship Id="rId19" Type="http://schemas.openxmlformats.org/officeDocument/2006/relationships/image" Target="../media/image35.jpeg"/><Relationship Id="rId4" Type="http://schemas.openxmlformats.org/officeDocument/2006/relationships/image" Target="cid:a74004ad-2325-437e-9642-a5ac650a1cd5@ec.europa.eu" TargetMode="External"/><Relationship Id="rId9" Type="http://schemas.openxmlformats.org/officeDocument/2006/relationships/image" Target="../media/image29.jpeg"/><Relationship Id="rId14" Type="http://schemas.openxmlformats.org/officeDocument/2006/relationships/image" Target="../media/image32.jpeg"/><Relationship Id="rId22" Type="http://schemas.openxmlformats.org/officeDocument/2006/relationships/image" Target="cid:4bde44c0-319f-4e6e-8f56-97a34183b54c@ec.europa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625" y="5012795"/>
            <a:ext cx="7517160" cy="1360709"/>
          </a:xfrm>
        </p:spPr>
        <p:txBody>
          <a:bodyPr anchor="t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bg1"/>
                </a:solidFill>
              </a:rPr>
              <a:t>Komisja Europejska</a:t>
            </a:r>
            <a:r>
              <a:rPr lang="en-GB" sz="2000" dirty="0">
                <a:solidFill>
                  <a:schemeClr val="bg1"/>
                </a:solidFill>
              </a:rPr>
              <a:t/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Dyrekcja Generalna ds. Polityki Regionalnej i Miejskiej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Wydział ds. Polski </a:t>
            </a:r>
            <a:r>
              <a:rPr lang="pl-PL" sz="1400" dirty="0">
                <a:solidFill>
                  <a:schemeClr val="bg1"/>
                </a:solidFill>
              </a:rPr>
              <a:t/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850" dirty="0"/>
              <a:t/>
            </a:r>
            <a:br>
              <a:rPr lang="pl-PL" sz="1850" dirty="0"/>
            </a:br>
            <a:r>
              <a:rPr lang="en-GB" sz="2400" dirty="0">
                <a:solidFill>
                  <a:schemeClr val="accent3">
                    <a:lumMod val="65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3">
                    <a:lumMod val="65000"/>
                  </a:schemeClr>
                </a:solidFill>
              </a:rPr>
            </a:br>
            <a:endParaRPr lang="en-GB" sz="2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59896" y="5142427"/>
            <a:ext cx="2088232" cy="23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8775" indent="0"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D62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/>
            <a:endParaRPr lang="en-GB" sz="1100" b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9891" y="2251936"/>
            <a:ext cx="6240693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733" dirty="0">
                <a:solidFill>
                  <a:schemeClr val="bg1"/>
                </a:solidFill>
                <a:latin typeface="+mj-lt"/>
              </a:rPr>
              <a:t>Informacja i promocja </a:t>
            </a:r>
            <a:endParaRPr lang="en-GB" sz="3733" dirty="0">
              <a:solidFill>
                <a:schemeClr val="bg1"/>
              </a:solidFill>
              <a:latin typeface="+mj-lt"/>
            </a:endParaRPr>
          </a:p>
          <a:p>
            <a:r>
              <a:rPr lang="pl-PL" sz="3733" dirty="0">
                <a:solidFill>
                  <a:schemeClr val="bg1"/>
                </a:solidFill>
                <a:latin typeface="+mj-lt"/>
              </a:rPr>
              <a:t>Polityki Spójności </a:t>
            </a:r>
            <a:r>
              <a:rPr lang="en-IE" sz="3733" dirty="0" smtClean="0">
                <a:solidFill>
                  <a:schemeClr val="bg1"/>
                </a:solidFill>
                <a:latin typeface="+mj-lt"/>
              </a:rPr>
              <a:t>21-27</a:t>
            </a:r>
            <a:endParaRPr lang="en-GB" sz="3733" dirty="0">
              <a:solidFill>
                <a:schemeClr val="bg1"/>
              </a:solidFill>
              <a:latin typeface="+mj-lt"/>
            </a:endParaRPr>
          </a:p>
          <a:p>
            <a:r>
              <a:rPr lang="pl-PL" sz="3733" dirty="0">
                <a:solidFill>
                  <a:schemeClr val="bg1"/>
                </a:solidFill>
                <a:latin typeface="+mj-lt"/>
              </a:rPr>
              <a:t>w Europie</a:t>
            </a:r>
            <a:endParaRPr lang="en-GB" sz="3733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54" y="1436398"/>
            <a:ext cx="3576397" cy="35763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3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pl-PL" sz="3200"/>
              <a:t> 50 (1)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Obowiązki </a:t>
            </a:r>
            <a:r>
              <a:rPr lang="en-US" sz="3200" err="1"/>
              <a:t>beneficjentów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5"/>
            <a:ext cx="10972800" cy="363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2765" lvl="1" indent="0">
              <a:buNone/>
            </a:pPr>
            <a:r>
              <a:rPr lang="pl-PL" sz="1600" i="1" dirty="0">
                <a:ea typeface="+mn-lt"/>
                <a:cs typeface="+mn-lt"/>
              </a:rPr>
              <a:t>d) w przypadku operacji niewchodzących w zakres lit. c) – umieszczenie w miejscu dobrze widocznym dla ogółu co najmniej jednego plakatu o wymiarze minimum A3 lub podobnej wielkości elektronicznego wyświetlacza, na których znajdą się informacje o operacji z podkreśleniem faktu otrzymania wsparcia z Funduszy; w przypadku gdy beneficjent jest osobą fizyczną, zapewnia on w miarę możliwości dostępność stosownych informacji, z podkreśleniem faktu otrzymania wsparcia z Funduszy, w miejscu widocznym dla ogółu lub za pośrednictwem elektronicznego wyświetlacza.</a:t>
            </a:r>
            <a:endParaRPr lang="en-US" sz="1600" i="1" dirty="0"/>
          </a:p>
          <a:p>
            <a:pPr marL="532765" lvl="1" indent="0">
              <a:buNone/>
            </a:pPr>
            <a:r>
              <a:rPr lang="pl-PL" sz="1600" i="1" dirty="0"/>
              <a:t>e</a:t>
            </a:r>
            <a:r>
              <a:rPr lang="en-US" sz="1600" i="1" dirty="0"/>
              <a:t>) w </a:t>
            </a:r>
            <a:r>
              <a:rPr lang="en-US" sz="1600" i="1" dirty="0" err="1"/>
              <a:t>przypadku</a:t>
            </a:r>
            <a:r>
              <a:rPr lang="en-US" sz="1600" i="1" dirty="0"/>
              <a:t> </a:t>
            </a:r>
            <a:r>
              <a:rPr lang="en-US" sz="1600" i="1" dirty="0" err="1"/>
              <a:t>operacji</a:t>
            </a:r>
            <a:r>
              <a:rPr lang="en-US" sz="1600" i="1" dirty="0"/>
              <a:t> o </a:t>
            </a:r>
            <a:r>
              <a:rPr lang="en-US" sz="1600" i="1" dirty="0" err="1"/>
              <a:t>znaczeniu</a:t>
            </a:r>
            <a:r>
              <a:rPr lang="en-US" sz="1600" i="1" dirty="0"/>
              <a:t> </a:t>
            </a:r>
            <a:r>
              <a:rPr lang="en-US" sz="1600" i="1" dirty="0" err="1"/>
              <a:t>strategicznym</a:t>
            </a:r>
            <a:r>
              <a:rPr lang="en-US" sz="1600" i="1" dirty="0"/>
              <a:t> </a:t>
            </a:r>
            <a:r>
              <a:rPr lang="en-US" sz="1600" i="1" dirty="0" err="1"/>
              <a:t>oraz</a:t>
            </a:r>
            <a:r>
              <a:rPr lang="en-US" sz="1600" i="1" dirty="0"/>
              <a:t> </a:t>
            </a:r>
            <a:r>
              <a:rPr lang="en-US" sz="1600" i="1" dirty="0" err="1"/>
              <a:t>operacji</a:t>
            </a:r>
            <a:r>
              <a:rPr lang="en-US" sz="1600" i="1" dirty="0"/>
              <a:t>, </a:t>
            </a:r>
            <a:r>
              <a:rPr lang="en-US" sz="1600" i="1" dirty="0" err="1"/>
              <a:t>których</a:t>
            </a:r>
            <a:r>
              <a:rPr lang="en-US" sz="1600" i="1" dirty="0"/>
              <a:t> </a:t>
            </a:r>
            <a:r>
              <a:rPr lang="en-US" sz="1600" i="1" dirty="0" err="1"/>
              <a:t>całkowity</a:t>
            </a:r>
            <a:r>
              <a:rPr lang="en-US" sz="1600" i="1" dirty="0"/>
              <a:t> </a:t>
            </a:r>
            <a:r>
              <a:rPr lang="en-US" sz="1600" i="1" dirty="0" err="1"/>
              <a:t>koszt</a:t>
            </a:r>
            <a:r>
              <a:rPr lang="en-US" sz="1600" i="1" dirty="0"/>
              <a:t> </a:t>
            </a:r>
            <a:r>
              <a:rPr lang="en-US" sz="1600" i="1" dirty="0" err="1"/>
              <a:t>przekracza</a:t>
            </a:r>
            <a:r>
              <a:rPr lang="en-US" sz="1600" i="1" dirty="0"/>
              <a:t> 10 000 000 EUR, </a:t>
            </a:r>
            <a:r>
              <a:rPr lang="en-US" sz="1600" b="1" i="1" dirty="0" err="1"/>
              <a:t>zorganizowanie</a:t>
            </a:r>
            <a:r>
              <a:rPr lang="en-US" sz="1600" b="1" i="1" dirty="0"/>
              <a:t> </a:t>
            </a:r>
            <a:r>
              <a:rPr lang="pl-PL" sz="1600" b="1" i="1" dirty="0"/>
              <a:t>wydarzenia promocyjnego</a:t>
            </a:r>
            <a:r>
              <a:rPr lang="en-US" sz="1600" b="1" i="1" dirty="0"/>
              <a:t>, z </a:t>
            </a:r>
            <a:r>
              <a:rPr lang="en-US" sz="1600" b="1" i="1" dirty="0" err="1"/>
              <a:t>udziałem</a:t>
            </a:r>
            <a:r>
              <a:rPr lang="en-US" sz="1600" b="1" i="1" dirty="0"/>
              <a:t> </a:t>
            </a:r>
            <a:r>
              <a:rPr lang="en-US" sz="1600" b="1" i="1" dirty="0" err="1"/>
              <a:t>Komisji</a:t>
            </a:r>
            <a:r>
              <a:rPr lang="en-US" sz="1600" b="1" i="1" dirty="0"/>
              <a:t> </a:t>
            </a:r>
            <a:r>
              <a:rPr lang="en-US" sz="1600" b="1" i="1" dirty="0" err="1"/>
              <a:t>i</a:t>
            </a:r>
            <a:r>
              <a:rPr lang="en-US" sz="1600" b="1" i="1" dirty="0"/>
              <a:t> </a:t>
            </a:r>
            <a:r>
              <a:rPr lang="en-US" sz="1600" b="1" i="1" dirty="0" err="1"/>
              <a:t>odpowiedzialnej</a:t>
            </a:r>
            <a:r>
              <a:rPr lang="en-US" sz="1600" b="1" i="1" dirty="0"/>
              <a:t> </a:t>
            </a:r>
            <a:r>
              <a:rPr lang="en-US" sz="1600" b="1" i="1" dirty="0" err="1"/>
              <a:t>instytucji</a:t>
            </a:r>
            <a:r>
              <a:rPr lang="en-US" sz="1600" b="1" i="1" dirty="0"/>
              <a:t> </a:t>
            </a:r>
            <a:r>
              <a:rPr lang="en-US" sz="1600" b="1" i="1" dirty="0" err="1"/>
              <a:t>zarządzającej</a:t>
            </a:r>
            <a:r>
              <a:rPr lang="en-US" sz="1600" b="1" i="1" dirty="0"/>
              <a:t> w </a:t>
            </a:r>
            <a:r>
              <a:rPr lang="en-US" sz="1600" b="1" i="1" dirty="0" err="1"/>
              <a:t>odpowiednim</a:t>
            </a:r>
            <a:r>
              <a:rPr lang="en-US" sz="1600" b="1" i="1" dirty="0"/>
              <a:t> </a:t>
            </a:r>
            <a:r>
              <a:rPr lang="en-US" sz="1600" b="1" i="1" dirty="0" err="1"/>
              <a:t>czasie</a:t>
            </a:r>
            <a:r>
              <a:rPr lang="en-US" sz="1600" b="1" i="1" dirty="0"/>
              <a:t>.</a:t>
            </a:r>
            <a:endParaRPr lang="en-US" sz="1600" b="1" dirty="0">
              <a:cs typeface="Arial"/>
            </a:endParaRPr>
          </a:p>
          <a:p>
            <a:pPr marL="532765" lvl="1" indent="0">
              <a:buNone/>
            </a:pPr>
            <a:r>
              <a:rPr lang="en-US" sz="1600" i="1" dirty="0" err="1"/>
              <a:t>Wymóg</a:t>
            </a:r>
            <a:r>
              <a:rPr lang="en-US" sz="1600" i="1" dirty="0"/>
              <a:t> ten </a:t>
            </a:r>
            <a:r>
              <a:rPr lang="en-US" sz="1600" i="1" dirty="0" err="1"/>
              <a:t>nie</a:t>
            </a:r>
            <a:r>
              <a:rPr lang="en-US" sz="1600" i="1" dirty="0"/>
              <a:t> ma </a:t>
            </a:r>
            <a:r>
              <a:rPr lang="en-US" sz="1600" i="1" dirty="0" err="1"/>
              <a:t>zastosowania</a:t>
            </a:r>
            <a:r>
              <a:rPr lang="en-US" sz="1600" i="1" dirty="0"/>
              <a:t> w </a:t>
            </a:r>
            <a:r>
              <a:rPr lang="en-US" sz="1600" i="1" dirty="0" err="1"/>
              <a:t>przypadku</a:t>
            </a:r>
            <a:r>
              <a:rPr lang="en-US" sz="1600" i="1" dirty="0"/>
              <a:t> </a:t>
            </a:r>
            <a:r>
              <a:rPr lang="en-US" sz="1600" i="1" dirty="0" err="1"/>
              <a:t>operacji</a:t>
            </a:r>
            <a:r>
              <a:rPr lang="en-US" sz="1600" i="1" dirty="0"/>
              <a:t> </a:t>
            </a:r>
            <a:r>
              <a:rPr lang="en-US" sz="1600" i="1" dirty="0" err="1"/>
              <a:t>wspieranych</a:t>
            </a:r>
            <a:r>
              <a:rPr lang="en-US" sz="1600" i="1" dirty="0"/>
              <a:t> w </a:t>
            </a:r>
            <a:r>
              <a:rPr lang="en-US" sz="1600" i="1" dirty="0" err="1"/>
              <a:t>ramach</a:t>
            </a:r>
            <a:r>
              <a:rPr lang="en-US" sz="1600" i="1" dirty="0"/>
              <a:t> </a:t>
            </a:r>
            <a:r>
              <a:rPr lang="en-US" sz="1600" i="1" dirty="0" err="1"/>
              <a:t>celu</a:t>
            </a:r>
            <a:r>
              <a:rPr lang="en-US" sz="1600" i="1" dirty="0"/>
              <a:t> </a:t>
            </a:r>
            <a:r>
              <a:rPr lang="en-US" sz="1600" i="1" dirty="0" err="1"/>
              <a:t>szczegółowego</a:t>
            </a:r>
            <a:r>
              <a:rPr lang="en-US" sz="1600" i="1" dirty="0"/>
              <a:t> </a:t>
            </a:r>
            <a:r>
              <a:rPr lang="en-US" sz="1600" i="1" dirty="0" err="1"/>
              <a:t>określonego</a:t>
            </a:r>
            <a:r>
              <a:rPr lang="en-US" sz="1600" i="1" dirty="0"/>
              <a:t> w </a:t>
            </a:r>
            <a:r>
              <a:rPr lang="pl-PL" sz="1600" i="1" dirty="0"/>
              <a:t>Artykule</a:t>
            </a:r>
            <a:r>
              <a:rPr lang="en-US" sz="1600" i="1" dirty="0"/>
              <a:t> 4 </a:t>
            </a:r>
            <a:r>
              <a:rPr lang="pl-PL" sz="1600" i="1" dirty="0"/>
              <a:t>(1)(c)</a:t>
            </a:r>
            <a:r>
              <a:rPr lang="en-US" sz="1600" i="1" dirty="0"/>
              <a:t>(vii) </a:t>
            </a:r>
            <a:r>
              <a:rPr lang="en-US" sz="1600" i="1" dirty="0" err="1"/>
              <a:t>rozporządzenia</a:t>
            </a:r>
            <a:r>
              <a:rPr lang="en-US" sz="1600" i="1" dirty="0"/>
              <a:t> w </a:t>
            </a:r>
            <a:r>
              <a:rPr lang="en-US" sz="1600" i="1" dirty="0" err="1"/>
              <a:t>sprawie</a:t>
            </a:r>
            <a:r>
              <a:rPr lang="en-US" sz="1600" i="1" dirty="0"/>
              <a:t> EFS+</a:t>
            </a:r>
            <a:r>
              <a:rPr lang="en-US" sz="2100" i="1" dirty="0"/>
              <a:t>.</a:t>
            </a:r>
            <a:endParaRPr lang="en-US" sz="21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4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pl-PL" sz="3200"/>
              <a:t> 50 (1)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Obowiązki </a:t>
            </a:r>
            <a:r>
              <a:rPr lang="en-US" sz="3200" err="1"/>
              <a:t>beneficjentów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2" y="2501173"/>
            <a:ext cx="10972801" cy="3874636"/>
          </a:xfrm>
          <a:solidFill>
            <a:srgbClr val="BDDE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sz="2000" b="1" u="sng" dirty="0"/>
              <a:t>W </a:t>
            </a:r>
            <a:r>
              <a:rPr lang="de-AT" sz="2000" b="1" u="sng" dirty="0" err="1"/>
              <a:t>praktyce</a:t>
            </a:r>
            <a:r>
              <a:rPr lang="de-AT" sz="2000" b="1" u="sng" dirty="0"/>
              <a:t> (I)</a:t>
            </a:r>
            <a:r>
              <a:rPr lang="de-AT" sz="2000" b="1" dirty="0"/>
              <a:t>:</a:t>
            </a:r>
            <a:endParaRPr lang="en-US" sz="2000" b="1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pl-PL" sz="2000" dirty="0"/>
              <a:t>O w</a:t>
            </a:r>
            <a:r>
              <a:rPr lang="en-US" sz="2000" dirty="0" err="1"/>
              <a:t>sparci</a:t>
            </a:r>
            <a:r>
              <a:rPr lang="pl-PL" sz="2000" dirty="0"/>
              <a:t>u</a:t>
            </a:r>
            <a:r>
              <a:rPr lang="en-US" sz="2000" dirty="0"/>
              <a:t> UE </a:t>
            </a:r>
            <a:r>
              <a:rPr lang="en-US" sz="2000" dirty="0" err="1"/>
              <a:t>należy</a:t>
            </a:r>
            <a:r>
              <a:rPr lang="en-US" sz="2000" dirty="0"/>
              <a:t> </a:t>
            </a:r>
            <a:r>
              <a:rPr lang="pl-PL" sz="2000" dirty="0"/>
              <a:t>informować</a:t>
            </a:r>
            <a:r>
              <a:rPr lang="en-US" sz="2000" dirty="0"/>
              <a:t> na </a:t>
            </a:r>
            <a:r>
              <a:rPr lang="en-US" sz="2000" dirty="0" err="1"/>
              <a:t>stronach</a:t>
            </a:r>
            <a:r>
              <a:rPr lang="en-US" sz="2000" dirty="0"/>
              <a:t> </a:t>
            </a:r>
            <a:r>
              <a:rPr lang="en-US" sz="2000" dirty="0" err="1"/>
              <a:t>internetowych</a:t>
            </a:r>
            <a:r>
              <a:rPr lang="en-US" sz="2000" dirty="0"/>
              <a:t>,</a:t>
            </a:r>
            <a:r>
              <a:rPr lang="pl-PL" sz="2000" dirty="0"/>
              <a:t> w mediach</a:t>
            </a:r>
            <a:r>
              <a:rPr lang="en-US" sz="2000" dirty="0"/>
              <a:t> </a:t>
            </a:r>
            <a:r>
              <a:rPr lang="en-US" sz="2000" dirty="0" err="1"/>
              <a:t>społecznościow</a:t>
            </a:r>
            <a:r>
              <a:rPr lang="pl-PL" sz="2000" dirty="0" err="1"/>
              <a:t>ych</a:t>
            </a:r>
            <a:r>
              <a:rPr lang="en-IE" sz="2000" dirty="0"/>
              <a:t>, w </a:t>
            </a:r>
            <a:r>
              <a:rPr lang="en-IE" sz="2000" dirty="0" err="1"/>
              <a:t>publikacjach</a:t>
            </a:r>
            <a:r>
              <a:rPr lang="en-IE" sz="2000" dirty="0"/>
              <a:t> o </a:t>
            </a:r>
            <a:r>
              <a:rPr lang="en-IE" sz="2000" dirty="0" err="1"/>
              <a:t>danym</a:t>
            </a:r>
            <a:r>
              <a:rPr lang="en-IE" sz="2000" dirty="0"/>
              <a:t> </a:t>
            </a:r>
            <a:r>
              <a:rPr lang="en-IE" sz="2000" dirty="0" err="1"/>
              <a:t>projekcie</a:t>
            </a:r>
            <a:endParaRPr lang="en-IE" sz="20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US" sz="2000" dirty="0"/>
              <a:t>Info o </a:t>
            </a:r>
            <a:r>
              <a:rPr lang="en-IE" sz="2000" dirty="0" err="1"/>
              <a:t>wsparciu</a:t>
            </a:r>
            <a:r>
              <a:rPr lang="en-IE" sz="2000" dirty="0"/>
              <a:t> z </a:t>
            </a:r>
            <a:r>
              <a:rPr lang="en-IE" sz="2000" dirty="0" err="1"/>
              <a:t>budżetu</a:t>
            </a:r>
            <a:r>
              <a:rPr lang="en-IE" sz="2000" dirty="0"/>
              <a:t> UE</a:t>
            </a:r>
            <a:r>
              <a:rPr lang="pl-PL" sz="2000" dirty="0"/>
              <a:t> </a:t>
            </a:r>
            <a:r>
              <a:rPr lang="en-IE" sz="2000" dirty="0"/>
              <a:t>w </a:t>
            </a:r>
            <a:r>
              <a:rPr lang="en-IE" sz="2000" dirty="0" err="1"/>
              <a:t>formie</a:t>
            </a:r>
            <a:r>
              <a:rPr lang="en-IE" sz="2000" dirty="0"/>
              <a:t> </a:t>
            </a:r>
            <a:r>
              <a:rPr lang="en-IE" sz="2000" dirty="0" err="1"/>
              <a:t>tekstowej</a:t>
            </a:r>
            <a:r>
              <a:rPr lang="pl-PL" sz="2000" dirty="0"/>
              <a:t> i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pomoc</a:t>
            </a:r>
            <a:r>
              <a:rPr lang="pl-PL" sz="2000" dirty="0"/>
              <a:t>ą</a:t>
            </a:r>
            <a:r>
              <a:rPr lang="en-US" sz="2000" dirty="0"/>
              <a:t> </a:t>
            </a:r>
            <a:r>
              <a:rPr lang="pl-PL" sz="2000" dirty="0"/>
              <a:t>emblematu UE</a:t>
            </a:r>
            <a:endParaRPr lang="en-IE" sz="20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IE" sz="2000" dirty="0" err="1"/>
              <a:t>Zaproszenia</a:t>
            </a:r>
            <a:r>
              <a:rPr lang="en-IE" sz="2000" dirty="0"/>
              <a:t> na </a:t>
            </a:r>
            <a:r>
              <a:rPr lang="en-IE" sz="2000" dirty="0" err="1"/>
              <a:t>otwarcia</a:t>
            </a:r>
            <a:r>
              <a:rPr lang="en-IE" sz="2000" dirty="0"/>
              <a:t> </a:t>
            </a:r>
            <a:r>
              <a:rPr lang="en-IE" sz="2000" dirty="0" err="1"/>
              <a:t>projektów</a:t>
            </a:r>
            <a:r>
              <a:rPr lang="en-IE" sz="2000" dirty="0"/>
              <a:t> </a:t>
            </a:r>
            <a:r>
              <a:rPr lang="en-IE" sz="2000" dirty="0" err="1"/>
              <a:t>wysyłane</a:t>
            </a:r>
            <a:r>
              <a:rPr lang="en-IE" sz="2000" dirty="0"/>
              <a:t> z </a:t>
            </a:r>
            <a:r>
              <a:rPr lang="en-IE" sz="2000" dirty="0" err="1"/>
              <a:t>przynajmniej</a:t>
            </a:r>
            <a:r>
              <a:rPr lang="en-IE" sz="2000" dirty="0"/>
              <a:t> 2 </a:t>
            </a:r>
            <a:r>
              <a:rPr lang="en-IE" sz="2000" dirty="0" err="1"/>
              <a:t>tyg</a:t>
            </a:r>
            <a:r>
              <a:rPr lang="en-IE" sz="2000" dirty="0"/>
              <a:t>. </a:t>
            </a:r>
            <a:r>
              <a:rPr lang="en-IE" sz="2000" dirty="0" err="1"/>
              <a:t>wyprzedzeniem</a:t>
            </a:r>
            <a:r>
              <a:rPr lang="en-IE" sz="2000" dirty="0"/>
              <a:t> + </a:t>
            </a:r>
            <a:r>
              <a:rPr lang="en-IE" sz="2000" dirty="0" err="1"/>
              <a:t>uwzględnienie</a:t>
            </a:r>
            <a:r>
              <a:rPr lang="en-IE" sz="2000" dirty="0"/>
              <a:t> </a:t>
            </a:r>
            <a:r>
              <a:rPr lang="en-IE" sz="2000" dirty="0" err="1"/>
              <a:t>wystąpnienia</a:t>
            </a:r>
            <a:r>
              <a:rPr lang="en-IE" sz="2000" dirty="0"/>
              <a:t> KE w </a:t>
            </a:r>
            <a:r>
              <a:rPr lang="en-IE" sz="2000" dirty="0" err="1"/>
              <a:t>scenariuszu</a:t>
            </a:r>
            <a:r>
              <a:rPr lang="en-IE" sz="2000" dirty="0"/>
              <a:t> </a:t>
            </a:r>
            <a:r>
              <a:rPr lang="en-IE" sz="2000" dirty="0" err="1"/>
              <a:t>wydarzenia</a:t>
            </a:r>
            <a:endParaRPr lang="en-IE" sz="20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IE" sz="2000" dirty="0" err="1"/>
              <a:t>Cytat</a:t>
            </a:r>
            <a:r>
              <a:rPr lang="en-IE" sz="2000" dirty="0"/>
              <a:t>  </a:t>
            </a:r>
            <a:r>
              <a:rPr lang="en-IE" sz="2000" dirty="0" err="1" smtClean="0"/>
              <a:t>przedstawiciela</a:t>
            </a:r>
            <a:r>
              <a:rPr lang="en-IE" sz="2000" dirty="0" smtClean="0"/>
              <a:t> KE </a:t>
            </a:r>
            <a:r>
              <a:rPr lang="en-IE" sz="2000" dirty="0"/>
              <a:t>do </a:t>
            </a:r>
            <a:r>
              <a:rPr lang="en-IE" sz="2000" dirty="0" err="1"/>
              <a:t>informacji</a:t>
            </a:r>
            <a:r>
              <a:rPr lang="en-IE" sz="2000" dirty="0"/>
              <a:t> </a:t>
            </a:r>
            <a:r>
              <a:rPr lang="en-IE" sz="2000" dirty="0" err="1"/>
              <a:t>prasowej</a:t>
            </a:r>
            <a:r>
              <a:rPr lang="en-IE" sz="2000" dirty="0"/>
              <a:t>/</a:t>
            </a:r>
            <a:r>
              <a:rPr lang="en-IE" sz="2000" dirty="0" err="1"/>
              <a:t>informacji</a:t>
            </a:r>
            <a:r>
              <a:rPr lang="en-IE" sz="2000" dirty="0"/>
              <a:t> na </a:t>
            </a:r>
            <a:r>
              <a:rPr lang="en-IE" sz="2000" dirty="0" err="1"/>
              <a:t>stronę</a:t>
            </a:r>
            <a:endParaRPr lang="en-IE" sz="2000" dirty="0">
              <a:cs typeface="Arial"/>
            </a:endParaRPr>
          </a:p>
          <a:p>
            <a:pPr lvl="1"/>
            <a:endParaRPr lang="pl-PL" sz="14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7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1397480"/>
            <a:ext cx="10972800" cy="902898"/>
          </a:xfrm>
        </p:spPr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pl-PL" sz="3200"/>
              <a:t> 50 (1)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Obowiązki </a:t>
            </a:r>
            <a:r>
              <a:rPr lang="en-US" sz="3200" err="1"/>
              <a:t>beneficjentów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2" y="2300378"/>
            <a:ext cx="10972801" cy="4075431"/>
          </a:xfrm>
          <a:solidFill>
            <a:srgbClr val="BDDE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sz="1600" b="1" u="sng" dirty="0"/>
              <a:t>W </a:t>
            </a:r>
            <a:r>
              <a:rPr lang="de-AT" sz="1600" b="1" u="sng" dirty="0" err="1"/>
              <a:t>praktyce</a:t>
            </a:r>
            <a:r>
              <a:rPr lang="de-AT" sz="1600" b="1" u="sng" dirty="0"/>
              <a:t> (II)</a:t>
            </a:r>
            <a:r>
              <a:rPr lang="de-AT" sz="1600" b="1" dirty="0"/>
              <a:t>:</a:t>
            </a:r>
            <a:endParaRPr lang="en-IE" sz="16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IE" sz="1600" dirty="0" err="1"/>
              <a:t>Promujemy</a:t>
            </a:r>
            <a:r>
              <a:rPr lang="en-IE" sz="1600" dirty="0"/>
              <a:t> </a:t>
            </a:r>
            <a:r>
              <a:rPr lang="en-IE" sz="1600" dirty="0" err="1"/>
              <a:t>projekty</a:t>
            </a:r>
            <a:r>
              <a:rPr lang="en-IE" sz="1600" dirty="0"/>
              <a:t>, </a:t>
            </a:r>
            <a:r>
              <a:rPr lang="en-IE" sz="1600" dirty="0" err="1"/>
              <a:t>nie</a:t>
            </a:r>
            <a:r>
              <a:rPr lang="en-IE" sz="1600" dirty="0"/>
              <a:t> </a:t>
            </a:r>
            <a:r>
              <a:rPr lang="en-IE" sz="1600" dirty="0" err="1"/>
              <a:t>osoby</a:t>
            </a:r>
            <a:r>
              <a:rPr lang="en-IE" sz="1600" dirty="0"/>
              <a:t> </a:t>
            </a:r>
            <a:r>
              <a:rPr lang="en-IE" sz="1600" dirty="0" err="1"/>
              <a:t>czy</a:t>
            </a:r>
            <a:r>
              <a:rPr lang="en-IE" sz="1600" dirty="0"/>
              <a:t> </a:t>
            </a:r>
            <a:r>
              <a:rPr lang="en-IE" sz="1600" dirty="0" err="1" smtClean="0"/>
              <a:t>instytucje</a:t>
            </a:r>
            <a:endParaRPr lang="en-IE" sz="1600" dirty="0" smtClean="0"/>
          </a:p>
          <a:p>
            <a:pPr marL="285750" indent="-285750">
              <a:spcAft>
                <a:spcPts val="1200"/>
              </a:spcAft>
            </a:pPr>
            <a:r>
              <a:rPr lang="en-IE" sz="1600" dirty="0" err="1" smtClean="0">
                <a:cs typeface="Arial"/>
              </a:rPr>
              <a:t>Zglaszane</a:t>
            </a:r>
            <a:r>
              <a:rPr lang="en-IE" sz="1600" dirty="0" smtClean="0">
                <a:cs typeface="Arial"/>
              </a:rPr>
              <a:t> </a:t>
            </a:r>
            <a:r>
              <a:rPr lang="en-IE" sz="1600" dirty="0" err="1" smtClean="0">
                <a:cs typeface="Arial"/>
              </a:rPr>
              <a:t>projekty</a:t>
            </a:r>
            <a:r>
              <a:rPr lang="en-IE" sz="1600" dirty="0" smtClean="0">
                <a:cs typeface="Arial"/>
              </a:rPr>
              <a:t> </a:t>
            </a:r>
            <a:r>
              <a:rPr lang="en-IE" sz="1600" dirty="0" err="1" smtClean="0">
                <a:cs typeface="Arial"/>
              </a:rPr>
              <a:t>powinny</a:t>
            </a:r>
            <a:r>
              <a:rPr lang="en-IE" sz="1600" dirty="0" smtClean="0">
                <a:cs typeface="Arial"/>
              </a:rPr>
              <a:t> </a:t>
            </a:r>
            <a:r>
              <a:rPr lang="en-IE" sz="1600" dirty="0" err="1" smtClean="0">
                <a:cs typeface="Arial"/>
              </a:rPr>
              <a:t>miec</a:t>
            </a:r>
            <a:r>
              <a:rPr lang="en-IE" sz="1600" dirty="0" smtClean="0">
                <a:cs typeface="Arial"/>
              </a:rPr>
              <a:t> </a:t>
            </a:r>
            <a:r>
              <a:rPr lang="en-IE" sz="1600" b="1" dirty="0" err="1" smtClean="0">
                <a:cs typeface="Arial"/>
              </a:rPr>
              <a:t>nazwy</a:t>
            </a:r>
            <a:r>
              <a:rPr lang="en-IE" sz="1600" b="1" dirty="0" smtClean="0">
                <a:cs typeface="Arial"/>
              </a:rPr>
              <a:t> </a:t>
            </a:r>
            <a:r>
              <a:rPr lang="en-IE" sz="1600" b="1" dirty="0" err="1" smtClean="0">
                <a:cs typeface="Arial"/>
              </a:rPr>
              <a:t>proste</a:t>
            </a:r>
            <a:r>
              <a:rPr lang="en-IE" sz="1600" b="1" dirty="0" smtClean="0">
                <a:cs typeface="Arial"/>
              </a:rPr>
              <a:t>, </a:t>
            </a:r>
            <a:r>
              <a:rPr lang="en-IE" sz="1600" b="1" dirty="0" err="1" smtClean="0">
                <a:cs typeface="Arial"/>
              </a:rPr>
              <a:t>nietechniczne</a:t>
            </a:r>
            <a:r>
              <a:rPr lang="en-IE" sz="1600" dirty="0" smtClean="0">
                <a:cs typeface="Arial"/>
              </a:rPr>
              <a:t>, by </a:t>
            </a:r>
            <a:r>
              <a:rPr lang="en-IE" sz="1600" dirty="0" err="1" smtClean="0">
                <a:cs typeface="Arial"/>
              </a:rPr>
              <a:t>nie</a:t>
            </a:r>
            <a:r>
              <a:rPr lang="en-IE" sz="1600" dirty="0" smtClean="0">
                <a:cs typeface="Arial"/>
              </a:rPr>
              <a:t> </a:t>
            </a: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konstruktem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zbyt odległym dla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przeciętnego</a:t>
            </a:r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mieszkańca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IE" sz="1600" dirty="0"/>
              <a:t>K</a:t>
            </a:r>
            <a:r>
              <a:rPr lang="pl-PL" sz="1600" dirty="0" err="1"/>
              <a:t>rótki</a:t>
            </a:r>
            <a:r>
              <a:rPr lang="pl-PL" sz="1600" dirty="0"/>
              <a:t> opis projektu powinien być załącznikiem do umowy i być publikowany w mapie dotacji (tak już się dzieje)</a:t>
            </a:r>
            <a:endParaRPr lang="en-US" sz="16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IE" sz="1600" dirty="0"/>
              <a:t>O</a:t>
            </a:r>
            <a:r>
              <a:rPr lang="pl-PL" sz="1600" dirty="0"/>
              <a:t>znakowanie zakupionego sprzętu naklejkami</a:t>
            </a:r>
            <a:endParaRPr lang="en-US" sz="1600" dirty="0">
              <a:cs typeface="Arial"/>
            </a:endParaRPr>
          </a:p>
          <a:p>
            <a:pPr marL="285750" indent="-285750">
              <a:spcAft>
                <a:spcPts val="1200"/>
              </a:spcAft>
            </a:pPr>
            <a:r>
              <a:rPr lang="en-US" sz="1600" dirty="0" err="1"/>
              <a:t>Tablice</a:t>
            </a:r>
            <a:r>
              <a:rPr lang="pl-PL" sz="1600" dirty="0"/>
              <a:t> i</a:t>
            </a:r>
            <a:r>
              <a:rPr lang="en-US" sz="1600" dirty="0"/>
              <a:t> billboard</a:t>
            </a:r>
            <a:r>
              <a:rPr lang="pl-PL" sz="1600" dirty="0"/>
              <a:t>y</a:t>
            </a:r>
            <a:r>
              <a:rPr lang="en-US" sz="1600" dirty="0"/>
              <a:t>:</a:t>
            </a:r>
            <a:endParaRPr lang="en-US" sz="1600" dirty="0">
              <a:cs typeface="Arial"/>
            </a:endParaRPr>
          </a:p>
          <a:p>
            <a:pPr marL="514361" lvl="1" indent="-285750">
              <a:spcBef>
                <a:spcPts val="0"/>
              </a:spcBef>
              <a:spcAft>
                <a:spcPts val="1200"/>
              </a:spcAft>
            </a:pPr>
            <a:r>
              <a:rPr lang="pl-PL" sz="1600" dirty="0"/>
              <a:t>O</a:t>
            </a:r>
            <a:r>
              <a:rPr lang="en-US" sz="1600" dirty="0"/>
              <a:t>d </a:t>
            </a:r>
            <a:r>
              <a:rPr lang="en-US" sz="1600" dirty="0" err="1"/>
              <a:t>początku</a:t>
            </a:r>
            <a:r>
              <a:rPr lang="en-US" sz="1600" dirty="0"/>
              <a:t> </a:t>
            </a:r>
            <a:r>
              <a:rPr lang="en-US" sz="1600" dirty="0" err="1"/>
              <a:t>fizycznej</a:t>
            </a:r>
            <a:r>
              <a:rPr lang="pl-PL" sz="1600" dirty="0"/>
              <a:t> realizacji projektu</a:t>
            </a:r>
            <a:endParaRPr lang="en-IE" sz="1600" dirty="0">
              <a:cs typeface="Arial"/>
            </a:endParaRPr>
          </a:p>
          <a:p>
            <a:pPr marL="514361" lvl="1" indent="-285750">
              <a:spcBef>
                <a:spcPts val="0"/>
              </a:spcBef>
              <a:spcAft>
                <a:spcPts val="1200"/>
              </a:spcAft>
            </a:pPr>
            <a:r>
              <a:rPr lang="en-US" sz="1600" dirty="0" err="1"/>
              <a:t>Próg</a:t>
            </a:r>
            <a:r>
              <a:rPr lang="en-US" sz="1600" dirty="0"/>
              <a:t> 500 000 </a:t>
            </a:r>
            <a:r>
              <a:rPr lang="en-US" sz="1600" dirty="0" smtClean="0"/>
              <a:t>EUR</a:t>
            </a:r>
            <a:r>
              <a:rPr lang="pl-PL" sz="1600" dirty="0" smtClean="0"/>
              <a:t> - </a:t>
            </a:r>
            <a:r>
              <a:rPr lang="en-US" sz="1600" dirty="0"/>
              <a:t>EFRR i </a:t>
            </a:r>
            <a:r>
              <a:rPr lang="en-US" sz="1600" dirty="0" err="1"/>
              <a:t>Fundusz</a:t>
            </a:r>
            <a:r>
              <a:rPr lang="en-US" sz="1600" dirty="0"/>
              <a:t> </a:t>
            </a:r>
            <a:r>
              <a:rPr lang="en-US" sz="1600" dirty="0" err="1"/>
              <a:t>Spójności</a:t>
            </a:r>
            <a:r>
              <a:rPr lang="en-US" sz="1600" dirty="0" smtClean="0"/>
              <a:t> </a:t>
            </a:r>
            <a:r>
              <a:rPr lang="pl-PL" sz="1600" dirty="0"/>
              <a:t>całkowitych </a:t>
            </a:r>
            <a:r>
              <a:rPr lang="en-US" sz="1600" dirty="0" err="1"/>
              <a:t>koszt</a:t>
            </a:r>
            <a:r>
              <a:rPr lang="pl-PL" sz="1600" dirty="0"/>
              <a:t>ów</a:t>
            </a:r>
            <a:r>
              <a:rPr lang="en-IE" sz="1600" dirty="0"/>
              <a:t> </a:t>
            </a:r>
            <a:r>
              <a:rPr lang="en-IE" sz="1600" dirty="0" err="1" smtClean="0"/>
              <a:t>projektu</a:t>
            </a:r>
            <a:endParaRPr lang="pl-PL" sz="1600" dirty="0"/>
          </a:p>
          <a:p>
            <a:pPr marL="514361" lvl="1" indent="-285750">
              <a:spcBef>
                <a:spcPts val="0"/>
              </a:spcBef>
              <a:spcAft>
                <a:spcPts val="1200"/>
              </a:spcAft>
            </a:pPr>
            <a:r>
              <a:rPr lang="pl-PL" sz="1600" dirty="0" smtClean="0"/>
              <a:t>Próg</a:t>
            </a:r>
            <a:r>
              <a:rPr lang="en-US" sz="1600" dirty="0" smtClean="0"/>
              <a:t> </a:t>
            </a:r>
            <a:r>
              <a:rPr lang="en-US" sz="1600" dirty="0"/>
              <a:t>100 000 </a:t>
            </a:r>
            <a:r>
              <a:rPr lang="en-US" sz="1600" dirty="0" smtClean="0"/>
              <a:t>EUR</a:t>
            </a:r>
            <a:r>
              <a:rPr lang="pl-PL" sz="1600" dirty="0" smtClean="0"/>
              <a:t> - </a:t>
            </a:r>
            <a:r>
              <a:rPr lang="en-US" sz="1600" dirty="0"/>
              <a:t>EFS+, EFMR, </a:t>
            </a:r>
            <a:r>
              <a:rPr lang="en-US" sz="1600" dirty="0" err="1"/>
              <a:t>Fundusz</a:t>
            </a:r>
            <a:r>
              <a:rPr lang="en-US" sz="1600" dirty="0"/>
              <a:t> </a:t>
            </a:r>
            <a:r>
              <a:rPr lang="en-US" sz="1600" dirty="0" err="1"/>
              <a:t>Bezpieczeństwa</a:t>
            </a:r>
            <a:r>
              <a:rPr lang="en-US" sz="1600" dirty="0"/>
              <a:t> </a:t>
            </a:r>
            <a:r>
              <a:rPr lang="en-US" sz="1600" dirty="0" err="1"/>
              <a:t>Wewn</a:t>
            </a:r>
            <a:r>
              <a:rPr lang="pl-PL" sz="1600" dirty="0"/>
              <a:t>ę</a:t>
            </a:r>
            <a:r>
              <a:rPr lang="en-US" sz="1600" dirty="0" err="1"/>
              <a:t>trznego</a:t>
            </a:r>
            <a:r>
              <a:rPr lang="pl-PL" sz="1600" dirty="0"/>
              <a:t> oraz</a:t>
            </a:r>
            <a:r>
              <a:rPr lang="en-US" sz="1600" dirty="0"/>
              <a:t> </a:t>
            </a:r>
            <a:r>
              <a:rPr lang="en-US" sz="1600" dirty="0" err="1"/>
              <a:t>Fundusz</a:t>
            </a:r>
            <a:r>
              <a:rPr lang="en-US" sz="1600" dirty="0"/>
              <a:t> </a:t>
            </a:r>
            <a:r>
              <a:rPr lang="en-US" sz="1600" dirty="0" err="1"/>
              <a:t>Azylu</a:t>
            </a:r>
            <a:r>
              <a:rPr lang="en-US" sz="1600" dirty="0"/>
              <a:t>, </a:t>
            </a:r>
            <a:r>
              <a:rPr lang="en-US" sz="1600" dirty="0" err="1"/>
              <a:t>Migracji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Integracji</a:t>
            </a:r>
            <a:r>
              <a:rPr lang="pl-PL" sz="1600" dirty="0"/>
              <a:t> oraz Funduszu Granic </a:t>
            </a:r>
            <a:r>
              <a:rPr lang="pl-PL" sz="1600" dirty="0" smtClean="0"/>
              <a:t>Zewnętrznych</a:t>
            </a:r>
            <a:r>
              <a:rPr lang="en-US" sz="1600" dirty="0" smtClean="0"/>
              <a:t>, </a:t>
            </a:r>
            <a:r>
              <a:rPr lang="pl-PL" sz="1600" dirty="0"/>
              <a:t>całkowitych </a:t>
            </a:r>
            <a:r>
              <a:rPr lang="en-US" sz="1600" dirty="0" err="1"/>
              <a:t>koszt</a:t>
            </a:r>
            <a:r>
              <a:rPr lang="pl-PL" sz="1600" dirty="0"/>
              <a:t>ów</a:t>
            </a:r>
            <a:r>
              <a:rPr lang="en-IE" sz="1600" dirty="0"/>
              <a:t> </a:t>
            </a:r>
            <a:r>
              <a:rPr lang="en-IE" sz="1600" dirty="0" err="1" smtClean="0"/>
              <a:t>projektu</a:t>
            </a:r>
            <a:endParaRPr lang="pl-PL" sz="1600" dirty="0" smtClean="0"/>
          </a:p>
        </p:txBody>
      </p:sp>
    </p:spTree>
    <p:extLst>
      <p:ext uri="{BB962C8B-B14F-4D97-AF65-F5344CB8AC3E}">
        <p14:creationId xmlns:p14="http://schemas.microsoft.com/office/powerpoint/2010/main" val="39897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dirty="0" err="1"/>
              <a:t>ykuł</a:t>
            </a:r>
            <a:r>
              <a:rPr lang="pl-PL" sz="3200" dirty="0"/>
              <a:t> </a:t>
            </a:r>
            <a:r>
              <a:rPr lang="en-IE" sz="3200" dirty="0" smtClean="0"/>
              <a:t>50</a:t>
            </a:r>
            <a:r>
              <a:rPr lang="pl-PL" sz="3200" dirty="0" smtClean="0"/>
              <a:t> </a:t>
            </a:r>
            <a:r>
              <a:rPr lang="pl-PL" sz="3200" dirty="0"/>
              <a:t>(1)</a:t>
            </a:r>
            <a:br>
              <a:rPr lang="pl-PL" sz="3200" dirty="0"/>
            </a:br>
            <a:r>
              <a:rPr lang="en-US" sz="3200" dirty="0" err="1"/>
              <a:t>Obowiązki</a:t>
            </a:r>
            <a:r>
              <a:rPr lang="en-US" sz="3200" dirty="0"/>
              <a:t> </a:t>
            </a:r>
            <a:r>
              <a:rPr lang="en-US" sz="3200" dirty="0" err="1"/>
              <a:t>beneficjentów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6"/>
            <a:ext cx="10972800" cy="3490593"/>
          </a:xfrm>
          <a:solidFill>
            <a:srgbClr val="BDDE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AT" sz="1800" b="1" u="sng" dirty="0"/>
              <a:t>W </a:t>
            </a:r>
            <a:r>
              <a:rPr lang="de-AT" sz="1800" b="1" u="sng" dirty="0" err="1"/>
              <a:t>praktyce</a:t>
            </a:r>
            <a:r>
              <a:rPr lang="de-AT" sz="1800" b="1" u="sng" dirty="0"/>
              <a:t> (</a:t>
            </a:r>
            <a:r>
              <a:rPr lang="de-AT" sz="1800" b="1" u="sng" dirty="0" smtClean="0"/>
              <a:t>II</a:t>
            </a:r>
            <a:r>
              <a:rPr lang="pl-PL" sz="1800" b="1" u="sng" dirty="0" smtClean="0"/>
              <a:t>I</a:t>
            </a:r>
            <a:r>
              <a:rPr lang="de-AT" sz="1800" b="1" u="sng" dirty="0" smtClean="0"/>
              <a:t>)</a:t>
            </a:r>
            <a:r>
              <a:rPr lang="de-AT" sz="1800" b="1" dirty="0" smtClean="0"/>
              <a:t>:</a:t>
            </a:r>
            <a:endParaRPr lang="pl-PL" sz="1800" b="1" dirty="0" smtClean="0"/>
          </a:p>
          <a:p>
            <a:pPr marL="0" indent="0">
              <a:buNone/>
            </a:pPr>
            <a:r>
              <a:rPr lang="pl-PL" sz="1800" b="1" dirty="0" smtClean="0"/>
              <a:t>Organizacja wydarzeń promocyjnych</a:t>
            </a:r>
            <a:r>
              <a:rPr lang="en-US" sz="1800" b="1" dirty="0" smtClean="0"/>
              <a:t>, </a:t>
            </a:r>
            <a:r>
              <a:rPr lang="en-US" sz="1800" b="1" dirty="0"/>
              <a:t>z </a:t>
            </a:r>
            <a:r>
              <a:rPr lang="en-US" sz="1800" b="1" dirty="0" err="1"/>
              <a:t>udziałem</a:t>
            </a:r>
            <a:r>
              <a:rPr lang="en-US" sz="1800" b="1" dirty="0"/>
              <a:t> </a:t>
            </a:r>
            <a:r>
              <a:rPr lang="en-US" sz="1800" b="1" dirty="0" err="1"/>
              <a:t>Komisji</a:t>
            </a:r>
            <a:r>
              <a:rPr lang="en-US" sz="1800" b="1" dirty="0"/>
              <a:t> </a:t>
            </a:r>
            <a:r>
              <a:rPr lang="en-US" sz="1800" b="1" dirty="0" err="1"/>
              <a:t>i</a:t>
            </a:r>
            <a:r>
              <a:rPr lang="en-US" sz="1800" b="1" dirty="0"/>
              <a:t> </a:t>
            </a:r>
            <a:r>
              <a:rPr lang="en-US" sz="1800" b="1" dirty="0" err="1"/>
              <a:t>odpowiedzialnej</a:t>
            </a:r>
            <a:r>
              <a:rPr lang="en-US" sz="1800" b="1" dirty="0"/>
              <a:t> </a:t>
            </a:r>
            <a:r>
              <a:rPr lang="en-US" sz="1800" b="1" dirty="0" err="1"/>
              <a:t>instytucji</a:t>
            </a:r>
            <a:r>
              <a:rPr lang="en-US" sz="1800" b="1" dirty="0"/>
              <a:t> </a:t>
            </a:r>
            <a:r>
              <a:rPr lang="en-US" sz="1800" b="1" dirty="0" err="1" smtClean="0"/>
              <a:t>zarządzającej</a:t>
            </a:r>
            <a:endParaRPr lang="de-AT" sz="1800" b="1" dirty="0">
              <a:cs typeface="Arial"/>
            </a:endParaRPr>
          </a:p>
          <a:p>
            <a:pPr marL="456565" indent="-456565"/>
            <a:r>
              <a:rPr lang="pl-PL" sz="1800" dirty="0" smtClean="0"/>
              <a:t>P</a:t>
            </a:r>
            <a:r>
              <a:rPr lang="en-US" sz="1800" dirty="0" err="1" smtClean="0"/>
              <a:t>rojekty</a:t>
            </a:r>
            <a:r>
              <a:rPr lang="en-US" sz="1800" dirty="0" smtClean="0"/>
              <a:t> </a:t>
            </a:r>
            <a:r>
              <a:rPr lang="en-US" sz="1800" dirty="0"/>
              <a:t>o </a:t>
            </a:r>
            <a:r>
              <a:rPr lang="en-US" sz="1800" dirty="0" err="1"/>
              <a:t>wartości</a:t>
            </a:r>
            <a:r>
              <a:rPr lang="en-US" sz="1800" dirty="0"/>
              <a:t> </a:t>
            </a:r>
            <a:r>
              <a:rPr lang="en-US" sz="1800" dirty="0" err="1"/>
              <a:t>powyżej</a:t>
            </a:r>
            <a:r>
              <a:rPr lang="en-US" sz="1800" dirty="0"/>
              <a:t> </a:t>
            </a:r>
            <a:r>
              <a:rPr lang="en-US" sz="1800" b="1" dirty="0"/>
              <a:t>10 </a:t>
            </a:r>
            <a:r>
              <a:rPr lang="en-US" sz="1800" b="1" dirty="0" err="1"/>
              <a:t>mln</a:t>
            </a:r>
            <a:r>
              <a:rPr lang="en-US" sz="1800" b="1" dirty="0"/>
              <a:t> </a:t>
            </a:r>
            <a:endParaRPr lang="pl-PL" sz="1800" b="1" dirty="0" smtClean="0"/>
          </a:p>
          <a:p>
            <a:pPr marL="456565" indent="-456565"/>
            <a:r>
              <a:rPr lang="en-US" sz="1800" dirty="0" err="1" smtClean="0"/>
              <a:t>Projekty</a:t>
            </a:r>
            <a:r>
              <a:rPr lang="en-US" sz="1800" dirty="0" smtClean="0"/>
              <a:t> </a:t>
            </a:r>
            <a:r>
              <a:rPr lang="en-US" sz="1800" dirty="0"/>
              <a:t>o </a:t>
            </a:r>
            <a:r>
              <a:rPr lang="en-US" sz="1800" dirty="0" err="1"/>
              <a:t>dużym</a:t>
            </a:r>
            <a:r>
              <a:rPr lang="en-US" sz="1800" dirty="0"/>
              <a:t> </a:t>
            </a:r>
            <a:r>
              <a:rPr lang="en-US" sz="1800" dirty="0" err="1"/>
              <a:t>znaczeniu</a:t>
            </a:r>
            <a:r>
              <a:rPr lang="en-US" sz="1800" dirty="0"/>
              <a:t> </a:t>
            </a:r>
            <a:r>
              <a:rPr lang="pl-PL" sz="1800" dirty="0" smtClean="0"/>
              <a:t>strategicznym </a:t>
            </a:r>
            <a:r>
              <a:rPr lang="en-US" sz="1800" dirty="0" err="1" smtClean="0"/>
              <a:t>dla</a:t>
            </a:r>
            <a:r>
              <a:rPr lang="en-US" sz="1800" dirty="0" smtClean="0"/>
              <a:t> </a:t>
            </a:r>
            <a:r>
              <a:rPr lang="en-US" sz="1800" dirty="0" err="1"/>
              <a:t>regionu</a:t>
            </a:r>
            <a:r>
              <a:rPr lang="en-US" sz="1800" dirty="0"/>
              <a:t>/</a:t>
            </a:r>
            <a:r>
              <a:rPr lang="en-US" sz="1800" dirty="0" err="1"/>
              <a:t>państwa</a:t>
            </a:r>
            <a:r>
              <a:rPr lang="en-US" sz="1800" dirty="0"/>
              <a:t> </a:t>
            </a:r>
            <a:r>
              <a:rPr lang="en-US" sz="1800" dirty="0" err="1"/>
              <a:t>członkowskiego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/</a:t>
            </a:r>
            <a:r>
              <a:rPr lang="en-US" sz="1800" dirty="0" err="1"/>
              <a:t>lub</a:t>
            </a:r>
            <a:r>
              <a:rPr lang="en-US" sz="1800" dirty="0"/>
              <a:t> </a:t>
            </a:r>
            <a:r>
              <a:rPr lang="en-US" sz="1800" dirty="0" err="1"/>
              <a:t>potencja</a:t>
            </a:r>
            <a:r>
              <a:rPr lang="pl-PL" sz="1800" dirty="0"/>
              <a:t>le</a:t>
            </a:r>
            <a:r>
              <a:rPr lang="en-US" sz="1800" dirty="0"/>
              <a:t> </a:t>
            </a:r>
            <a:r>
              <a:rPr lang="en-US" sz="1800" dirty="0" err="1"/>
              <a:t>komunikacyjny</a:t>
            </a:r>
            <a:r>
              <a:rPr lang="pl-PL" sz="1800" dirty="0"/>
              <a:t>m</a:t>
            </a:r>
            <a:r>
              <a:rPr lang="en-US" sz="1800" dirty="0"/>
              <a:t> (</a:t>
            </a:r>
            <a:r>
              <a:rPr lang="en-US" sz="1800" dirty="0" err="1"/>
              <a:t>niezależnie</a:t>
            </a:r>
            <a:r>
              <a:rPr lang="en-US" sz="1800" dirty="0"/>
              <a:t> od </a:t>
            </a:r>
            <a:r>
              <a:rPr lang="en-US" sz="1800" dirty="0" err="1"/>
              <a:t>wielkości</a:t>
            </a:r>
            <a:r>
              <a:rPr lang="en-US" sz="1800" dirty="0"/>
              <a:t> </a:t>
            </a:r>
            <a:r>
              <a:rPr lang="en-US" sz="1800" dirty="0" err="1"/>
              <a:t>finansowej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marL="456565" indent="-456565"/>
            <a:r>
              <a:rPr lang="en-US" sz="1800" dirty="0" err="1"/>
              <a:t>Budżet</a:t>
            </a:r>
            <a:r>
              <a:rPr lang="en-US" sz="1800" dirty="0"/>
              <a:t> </a:t>
            </a:r>
            <a:r>
              <a:rPr lang="en-US" sz="1800" dirty="0" err="1"/>
              <a:t>przeznaczony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działania</a:t>
            </a:r>
            <a:r>
              <a:rPr lang="en-US" sz="1800" dirty="0"/>
              <a:t> </a:t>
            </a:r>
            <a:r>
              <a:rPr lang="en-US" sz="1800" dirty="0" err="1"/>
              <a:t>komunikacyjne</a:t>
            </a:r>
            <a:r>
              <a:rPr lang="en-US" sz="1800" dirty="0"/>
              <a:t> </a:t>
            </a:r>
            <a:r>
              <a:rPr lang="pl-PL" sz="1800" dirty="0"/>
              <a:t>ma być </a:t>
            </a:r>
            <a:r>
              <a:rPr lang="pl-PL" sz="1800" dirty="0" err="1"/>
              <a:t>przewidzian</a:t>
            </a:r>
            <a:r>
              <a:rPr lang="en-IE" sz="1800" dirty="0"/>
              <a:t>y</a:t>
            </a:r>
            <a:r>
              <a:rPr lang="en-US" sz="1800" dirty="0"/>
              <a:t> w </a:t>
            </a:r>
            <a:r>
              <a:rPr lang="en-US" sz="1800" dirty="0" err="1"/>
              <a:t>projekcie</a:t>
            </a:r>
            <a:r>
              <a:rPr lang="en-US" sz="1800" dirty="0"/>
              <a:t> (</a:t>
            </a:r>
            <a:r>
              <a:rPr lang="en-US" sz="1800" dirty="0" err="1"/>
              <a:t>kwalifikowalność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dirty="0"/>
              <a:t> </a:t>
            </a:r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6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pl-PL" sz="3200"/>
              <a:t> 50 (2) i (3)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 err="1"/>
              <a:t>Obowiązki</a:t>
            </a:r>
            <a:r>
              <a:rPr lang="en-US" sz="3200" dirty="0"/>
              <a:t> </a:t>
            </a:r>
            <a:r>
              <a:rPr lang="en-US" sz="3200" err="1"/>
              <a:t>beneficjentów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5"/>
            <a:ext cx="10972800" cy="363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2765" lvl="1" indent="-532765" algn="just">
              <a:buFont typeface="+mj-lt"/>
              <a:buAutoNum type="arabicPeriod" startAt="2"/>
            </a:pPr>
            <a:r>
              <a:rPr sz="2400" dirty="0"/>
              <a:t>W</a:t>
            </a:r>
            <a:r>
              <a:rPr lang="en-US" sz="2400" dirty="0"/>
              <a:t> </a:t>
            </a:r>
            <a:r>
              <a:rPr lang="en-US" sz="2400" dirty="0" err="1"/>
              <a:t>przypadku</a:t>
            </a:r>
            <a:r>
              <a:rPr lang="en-US" sz="2400" dirty="0"/>
              <a:t> </a:t>
            </a:r>
            <a:r>
              <a:rPr lang="en-US" sz="2400" dirty="0" err="1"/>
              <a:t>projekt</a:t>
            </a:r>
            <a:r>
              <a:rPr lang="pl-PL" sz="2400" dirty="0"/>
              <a:t>ów</a:t>
            </a:r>
            <a:r>
              <a:rPr lang="en-IE" sz="2400" dirty="0"/>
              <a:t> re-granting (</a:t>
            </a:r>
            <a:r>
              <a:rPr lang="en-IE" sz="2400" dirty="0" err="1"/>
              <a:t>projekty</a:t>
            </a:r>
            <a:r>
              <a:rPr lang="en-IE" sz="2400" dirty="0"/>
              <a:t> </a:t>
            </a:r>
            <a:r>
              <a:rPr lang="en-IE" sz="2400" dirty="0" err="1"/>
              <a:t>parasolowe</a:t>
            </a:r>
            <a:r>
              <a:rPr lang="en-IE" sz="2400" dirty="0"/>
              <a:t>)</a:t>
            </a:r>
            <a:r>
              <a:rPr lang="pl-PL" sz="2400" dirty="0"/>
              <a:t>,</a:t>
            </a:r>
            <a:r>
              <a:rPr lang="en-US" sz="2400" b="1" dirty="0"/>
              <a:t> </a:t>
            </a:r>
            <a:r>
              <a:rPr lang="en-US" sz="2400" b="1" dirty="0" err="1"/>
              <a:t>beneficjent</a:t>
            </a:r>
            <a:r>
              <a:rPr lang="en-US" sz="2400" b="1" dirty="0"/>
              <a:t> </a:t>
            </a:r>
            <a:r>
              <a:rPr lang="pl-PL" sz="2400" b="1" dirty="0"/>
              <a:t>odpowiada</a:t>
            </a:r>
            <a:r>
              <a:rPr lang="pl-PL" sz="2400" dirty="0"/>
              <a:t> za</a:t>
            </a:r>
            <a:r>
              <a:rPr lang="en-US" sz="2400" dirty="0"/>
              <a:t> </a:t>
            </a:r>
            <a:r>
              <a:rPr lang="en-US" sz="2400" dirty="0" err="1"/>
              <a:t>przestrzeganie</a:t>
            </a:r>
            <a:r>
              <a:rPr lang="en-US" sz="2400" dirty="0"/>
              <a:t> </a:t>
            </a:r>
            <a:r>
              <a:rPr lang="en-US" sz="2400" dirty="0" err="1"/>
              <a:t>przez</a:t>
            </a:r>
            <a:r>
              <a:rPr lang="en-US" sz="2400" dirty="0"/>
              <a:t> </a:t>
            </a:r>
            <a:r>
              <a:rPr lang="en-US" sz="2400" dirty="0" err="1"/>
              <a:t>ostatecznych</a:t>
            </a:r>
            <a:r>
              <a:rPr lang="en-US" sz="2400" dirty="0"/>
              <a:t> </a:t>
            </a:r>
            <a:r>
              <a:rPr lang="en-US" sz="2400" dirty="0" err="1"/>
              <a:t>odbiorców</a:t>
            </a:r>
            <a:r>
              <a:rPr lang="en-US" sz="2400" dirty="0"/>
              <a:t> </a:t>
            </a:r>
            <a:r>
              <a:rPr lang="en-US" sz="2400" dirty="0" err="1"/>
              <a:t>wymogów</a:t>
            </a:r>
            <a:r>
              <a:rPr lang="en-US" sz="2400" dirty="0"/>
              <a:t> </a:t>
            </a:r>
            <a:r>
              <a:rPr lang="en-US" sz="2400" dirty="0" err="1"/>
              <a:t>określonych</a:t>
            </a:r>
            <a:r>
              <a:rPr lang="en-US" sz="2400" dirty="0"/>
              <a:t> w </a:t>
            </a:r>
            <a:r>
              <a:rPr lang="en-US" sz="2400" dirty="0" err="1"/>
              <a:t>ust</a:t>
            </a:r>
            <a:r>
              <a:rPr lang="en-US" sz="2400" dirty="0"/>
              <a:t>. 1.</a:t>
            </a:r>
            <a:r>
              <a:rPr lang="pl-PL" sz="2400" dirty="0"/>
              <a:t> </a:t>
            </a:r>
            <a:r>
              <a:rPr lang="en-US" sz="2400" dirty="0"/>
              <a:t>W </a:t>
            </a:r>
            <a:r>
              <a:rPr lang="en-US" sz="2400" dirty="0" err="1"/>
              <a:t>przypadku</a:t>
            </a:r>
            <a:r>
              <a:rPr lang="en-US" sz="2400" dirty="0"/>
              <a:t> </a:t>
            </a:r>
            <a:r>
              <a:rPr lang="en-US" sz="2400" dirty="0" err="1"/>
              <a:t>instrumentów</a:t>
            </a:r>
            <a:r>
              <a:rPr lang="en-US" sz="2400" dirty="0"/>
              <a:t> </a:t>
            </a:r>
            <a:r>
              <a:rPr lang="en-US" sz="2400" dirty="0" err="1"/>
              <a:t>finansowych</a:t>
            </a:r>
            <a:r>
              <a:rPr lang="pl-PL" sz="240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beneficjent</a:t>
            </a:r>
            <a:r>
              <a:rPr lang="en-US" sz="2400" dirty="0"/>
              <a:t> </a:t>
            </a:r>
            <a:r>
              <a:rPr lang="pl-PL" sz="2400" dirty="0"/>
              <a:t>odpowiada za</a:t>
            </a:r>
            <a:r>
              <a:rPr lang="en-US" sz="2400" dirty="0"/>
              <a:t> </a:t>
            </a:r>
            <a:r>
              <a:rPr lang="en-US" sz="2400" dirty="0" err="1"/>
              <a:t>przestrzeganie</a:t>
            </a:r>
            <a:r>
              <a:rPr lang="en-US" sz="2400" dirty="0"/>
              <a:t> </a:t>
            </a:r>
            <a:r>
              <a:rPr lang="en-US" sz="2400" dirty="0" err="1"/>
              <a:t>przez</a:t>
            </a:r>
            <a:r>
              <a:rPr lang="en-US" sz="2400" dirty="0"/>
              <a:t> </a:t>
            </a:r>
            <a:r>
              <a:rPr lang="en-US" sz="2400" dirty="0" err="1"/>
              <a:t>ostatecznych</a:t>
            </a:r>
            <a:r>
              <a:rPr lang="en-US" sz="2400" dirty="0"/>
              <a:t> </a:t>
            </a:r>
            <a:r>
              <a:rPr lang="en-US" sz="2400" dirty="0" err="1"/>
              <a:t>odbiorców</a:t>
            </a:r>
            <a:r>
              <a:rPr lang="en-US" sz="2400" dirty="0"/>
              <a:t> </a:t>
            </a:r>
            <a:r>
              <a:rPr lang="en-US" sz="2400" dirty="0" err="1"/>
              <a:t>wymogów</a:t>
            </a:r>
            <a:r>
              <a:rPr lang="en-US" sz="2400" dirty="0"/>
              <a:t> </a:t>
            </a:r>
            <a:r>
              <a:rPr lang="en-US" sz="2400" dirty="0" err="1"/>
              <a:t>określonych</a:t>
            </a:r>
            <a:r>
              <a:rPr lang="en-US" sz="2400" dirty="0"/>
              <a:t> w </a:t>
            </a:r>
            <a:r>
              <a:rPr lang="en-US" sz="2400" dirty="0" err="1"/>
              <a:t>ust</a:t>
            </a:r>
            <a:r>
              <a:rPr lang="en-US" sz="2400" dirty="0"/>
              <a:t>. 1 lit. c). </a:t>
            </a:r>
            <a:endParaRPr lang="en-US" dirty="0">
              <a:cs typeface="Arial"/>
            </a:endParaRPr>
          </a:p>
          <a:p>
            <a:pPr marL="532765" lvl="1" indent="-532765" algn="just">
              <a:buFont typeface="+mj-lt"/>
              <a:buAutoNum type="arabicPeriod" startAt="2"/>
            </a:pPr>
            <a:r>
              <a:rPr lang="en-US" sz="2400" dirty="0" err="1"/>
              <a:t>Jeżeli</a:t>
            </a:r>
            <a:r>
              <a:rPr lang="en-US" sz="2400" dirty="0"/>
              <a:t> </a:t>
            </a:r>
            <a:r>
              <a:rPr lang="en-US" sz="2400" dirty="0" err="1"/>
              <a:t>beneficjent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spełnia</a:t>
            </a:r>
            <a:r>
              <a:rPr lang="en-US" sz="2400" dirty="0"/>
              <a:t> </a:t>
            </a:r>
            <a:r>
              <a:rPr lang="en-US" sz="2400" dirty="0" err="1"/>
              <a:t>swoich</a:t>
            </a:r>
            <a:r>
              <a:rPr lang="en-US" sz="2400" dirty="0"/>
              <a:t> </a:t>
            </a:r>
            <a:r>
              <a:rPr lang="en-US" sz="2400" dirty="0" err="1"/>
              <a:t>zobowiązań</a:t>
            </a:r>
            <a:r>
              <a:rPr lang="en-US" sz="2400" dirty="0"/>
              <a:t> </a:t>
            </a:r>
            <a:r>
              <a:rPr lang="en-US" sz="2400" dirty="0" err="1"/>
              <a:t>wynikających</a:t>
            </a:r>
            <a:r>
              <a:rPr lang="en-US" sz="2400" dirty="0"/>
              <a:t> z art. </a:t>
            </a:r>
            <a:r>
              <a:rPr lang="pl-PL" sz="2400" dirty="0" smtClean="0"/>
              <a:t>50</a:t>
            </a:r>
            <a:r>
              <a:rPr lang="en-US" sz="2400" dirty="0" smtClean="0"/>
              <a:t> </a:t>
            </a:r>
            <a:r>
              <a:rPr lang="en-US" sz="2400" dirty="0" err="1"/>
              <a:t>ust</a:t>
            </a:r>
            <a:r>
              <a:rPr lang="en-US" sz="2400" dirty="0"/>
              <a:t>. </a:t>
            </a:r>
            <a:r>
              <a:rPr lang="en-US" sz="2400" dirty="0" smtClean="0"/>
              <a:t>1 </a:t>
            </a:r>
            <a:r>
              <a:rPr lang="en-US" sz="2400" dirty="0" err="1" smtClean="0"/>
              <a:t>i</a:t>
            </a:r>
            <a:r>
              <a:rPr lang="en-US" sz="2400" dirty="0" smtClean="0"/>
              <a:t> 2 </a:t>
            </a:r>
            <a:r>
              <a:rPr lang="en-US" sz="2400" dirty="0" err="1"/>
              <a:t>niniejszego</a:t>
            </a:r>
            <a:r>
              <a:rPr lang="en-US" sz="2400" dirty="0"/>
              <a:t> </a:t>
            </a:r>
            <a:r>
              <a:rPr lang="en-US" sz="2400" dirty="0" err="1"/>
              <a:t>artykułu</a:t>
            </a:r>
            <a:r>
              <a:rPr lang="en-US" sz="2400" dirty="0"/>
              <a:t>, </a:t>
            </a:r>
            <a:r>
              <a:rPr lang="en-US" sz="2400" dirty="0" err="1"/>
              <a:t>państwo</a:t>
            </a:r>
            <a:r>
              <a:rPr lang="en-US" sz="2400" dirty="0"/>
              <a:t> </a:t>
            </a:r>
            <a:r>
              <a:rPr lang="en-US" sz="2400" dirty="0" err="1"/>
              <a:t>członkowskie</a:t>
            </a:r>
            <a:r>
              <a:rPr lang="en-US" sz="2400" dirty="0"/>
              <a:t> </a:t>
            </a:r>
            <a:r>
              <a:rPr lang="pl-PL" sz="2400" dirty="0"/>
              <a:t>powinno </a:t>
            </a:r>
            <a:r>
              <a:rPr lang="en-US" sz="2400" dirty="0" err="1"/>
              <a:t>zastosować</a:t>
            </a:r>
            <a:r>
              <a:rPr lang="en-US" sz="2400" dirty="0"/>
              <a:t> </a:t>
            </a:r>
            <a:r>
              <a:rPr lang="en-US" sz="2400" dirty="0" err="1"/>
              <a:t>korektę</a:t>
            </a:r>
            <a:r>
              <a:rPr lang="en-US" sz="2400" dirty="0"/>
              <a:t> </a:t>
            </a:r>
            <a:r>
              <a:rPr lang="en-US" sz="2400" dirty="0" err="1"/>
              <a:t>finansową</a:t>
            </a:r>
            <a:r>
              <a:rPr lang="en-US" sz="2400" dirty="0"/>
              <a:t> </a:t>
            </a:r>
            <a:r>
              <a:rPr lang="en-US" sz="2400" dirty="0" err="1"/>
              <a:t>poprzez</a:t>
            </a: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korekt</a:t>
            </a:r>
            <a:r>
              <a:rPr lang="en-US" sz="2400" b="1" dirty="0" err="1" smtClean="0">
                <a:solidFill>
                  <a:srgbClr val="FF0000"/>
                </a:solidFill>
                <a:ea typeface="Verdana" panose="020B0604030504040204" pitchFamily="34" charset="0"/>
              </a:rPr>
              <a:t>ę</a:t>
            </a:r>
            <a:r>
              <a:rPr lang="en-US" sz="2400" b="1" dirty="0" smtClean="0">
                <a:solidFill>
                  <a:srgbClr val="FF0000"/>
                </a:solidFill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a typeface="Verdana" panose="020B0604030504040204" pitchFamily="34" charset="0"/>
              </a:rPr>
              <a:t>finansową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do </a:t>
            </a:r>
            <a:r>
              <a:rPr lang="en-US" sz="2400" b="1" dirty="0" smtClean="0">
                <a:solidFill>
                  <a:srgbClr val="FF0000"/>
                </a:solidFill>
              </a:rPr>
              <a:t>3% </a:t>
            </a:r>
            <a:r>
              <a:rPr lang="en-US" sz="2400" b="1" dirty="0" err="1">
                <a:solidFill>
                  <a:srgbClr val="FF0000"/>
                </a:solidFill>
              </a:rPr>
              <a:t>wsparcia</a:t>
            </a:r>
            <a:r>
              <a:rPr lang="en-US" sz="2400" b="1" dirty="0">
                <a:solidFill>
                  <a:srgbClr val="FF0000"/>
                </a:solidFill>
              </a:rPr>
              <a:t> z </a:t>
            </a:r>
            <a:r>
              <a:rPr lang="pl-PL" sz="2400" b="1" dirty="0">
                <a:solidFill>
                  <a:srgbClr val="FF0000"/>
                </a:solidFill>
              </a:rPr>
              <a:t>F</a:t>
            </a:r>
            <a:r>
              <a:rPr lang="en-US" sz="2400" b="1" dirty="0" err="1">
                <a:solidFill>
                  <a:srgbClr val="FF0000"/>
                </a:solidFill>
              </a:rPr>
              <a:t>unduszy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daną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operację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i="1" dirty="0" smtClean="0">
                <a:solidFill>
                  <a:srgbClr val="FF0000"/>
                </a:solidFill>
              </a:rPr>
              <a:t>(Artykuł 50 ust.3)</a:t>
            </a:r>
            <a:r>
              <a:rPr lang="en-US" sz="2400" dirty="0" smtClean="0"/>
              <a:t>.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2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Art</a:t>
            </a:r>
            <a:r>
              <a:rPr lang="pl-PL" sz="3200" err="1"/>
              <a:t>ykuł</a:t>
            </a:r>
            <a:r>
              <a:rPr lang="pl-PL" sz="3200"/>
              <a:t> 45 (2) i (3)</a:t>
            </a:r>
            <a:br>
              <a:rPr lang="pl-PL" sz="3200"/>
            </a:br>
            <a:r>
              <a:rPr lang="en-US" sz="3200" err="1"/>
              <a:t>Obowiązki</a:t>
            </a:r>
            <a:r>
              <a:rPr lang="en-US" sz="3200"/>
              <a:t> </a:t>
            </a:r>
            <a:r>
              <a:rPr lang="en-US" sz="3200" err="1"/>
              <a:t>beneficjentów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8" y="2530695"/>
            <a:ext cx="10848180" cy="2434476"/>
          </a:xfrm>
          <a:solidFill>
            <a:srgbClr val="BDDE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AT" b="1" u="sng"/>
              <a:t>W </a:t>
            </a:r>
            <a:r>
              <a:rPr lang="de-AT" b="1" u="sng" err="1"/>
              <a:t>praktyce</a:t>
            </a:r>
            <a:r>
              <a:rPr lang="de-AT" b="1"/>
              <a:t>:</a:t>
            </a:r>
          </a:p>
          <a:p>
            <a:pPr marL="456565" indent="-456565"/>
            <a:r>
              <a:rPr lang="en-US" err="1"/>
              <a:t>Obowiązki</a:t>
            </a:r>
            <a:r>
              <a:rPr lang="en-US"/>
              <a:t> w </a:t>
            </a:r>
            <a:r>
              <a:rPr lang="en-US" err="1"/>
              <a:t>zakresie</a:t>
            </a:r>
            <a:r>
              <a:rPr lang="en-US" dirty="0"/>
              <a:t> </a:t>
            </a:r>
            <a:r>
              <a:rPr lang="pl-PL"/>
              <a:t>eksponowania</a:t>
            </a:r>
            <a:r>
              <a:rPr lang="en-US" dirty="0"/>
              <a:t> </a:t>
            </a:r>
            <a:r>
              <a:rPr lang="en-US" err="1"/>
              <a:t>mają</a:t>
            </a:r>
            <a:r>
              <a:rPr lang="en-US" dirty="0"/>
              <a:t> </a:t>
            </a:r>
            <a:r>
              <a:rPr lang="en-US" err="1"/>
              <a:t>również</a:t>
            </a:r>
            <a:r>
              <a:rPr lang="en-US" dirty="0"/>
              <a:t> </a:t>
            </a:r>
            <a:r>
              <a:rPr lang="en-US" err="1"/>
              <a:t>zastosowanie</a:t>
            </a:r>
            <a:r>
              <a:rPr lang="en-US"/>
              <a:t> do </a:t>
            </a:r>
            <a:r>
              <a:rPr lang="en-US" err="1"/>
              <a:t>małych</a:t>
            </a:r>
            <a:r>
              <a:rPr lang="en-US" dirty="0"/>
              <a:t> </a:t>
            </a:r>
            <a:r>
              <a:rPr lang="en-US" err="1"/>
              <a:t>projektów</a:t>
            </a:r>
            <a:r>
              <a:rPr lang="en-US"/>
              <a:t>/</a:t>
            </a:r>
            <a:r>
              <a:rPr lang="en-US" err="1"/>
              <a:t>projektów</a:t>
            </a:r>
            <a:r>
              <a:rPr lang="en-US" dirty="0"/>
              <a:t> </a:t>
            </a:r>
            <a:r>
              <a:rPr lang="en-US" err="1"/>
              <a:t>parasolowych</a:t>
            </a:r>
            <a:r>
              <a:rPr lang="en-US"/>
              <a:t> i </a:t>
            </a:r>
            <a:r>
              <a:rPr lang="en-US" err="1"/>
              <a:t>instrumentów</a:t>
            </a:r>
            <a:r>
              <a:rPr lang="en-US" dirty="0"/>
              <a:t> </a:t>
            </a:r>
            <a:r>
              <a:rPr lang="en-US" err="1"/>
              <a:t>finansowych</a:t>
            </a:r>
            <a:endParaRPr lang="en-US">
              <a:cs typeface="Arial"/>
            </a:endParaRPr>
          </a:p>
          <a:p>
            <a:pPr marL="456565" indent="-456565"/>
            <a:r>
              <a:rPr lang="en-US" b="1">
                <a:solidFill>
                  <a:srgbClr val="FF0000"/>
                </a:solidFill>
              </a:rPr>
              <a:t>NOWOŚĆ: </a:t>
            </a:r>
            <a:r>
              <a:rPr lang="en-US" b="1" err="1">
                <a:solidFill>
                  <a:srgbClr val="FF0000"/>
                </a:solidFill>
              </a:rPr>
              <a:t>sankcje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finansowe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za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nieprzestrzeganie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obowiązków</a:t>
            </a:r>
            <a:r>
              <a:rPr lang="en-US" b="1">
                <a:solidFill>
                  <a:srgbClr val="FF0000"/>
                </a:solidFill>
              </a:rPr>
              <a:t> info-promo</a:t>
            </a:r>
            <a:endParaRPr lang="en-US" b="1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3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8695" y="1558308"/>
            <a:ext cx="2893043" cy="22307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8590" y="658859"/>
            <a:ext cx="11221278" cy="97877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3200" b="1" dirty="0" smtClean="0"/>
              <a:t>Dobra praktyka</a:t>
            </a:r>
            <a:r>
              <a:rPr lang="en-IE" sz="3200" b="1" dirty="0" smtClean="0"/>
              <a:t>: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2400" dirty="0" smtClean="0"/>
              <a:t>Spójna </a:t>
            </a:r>
            <a:r>
              <a:rPr lang="en-IE" sz="2400" dirty="0" err="1" smtClean="0"/>
              <a:t>komunikacja</a:t>
            </a:r>
            <a:r>
              <a:rPr lang="en-IE" sz="2400" dirty="0" smtClean="0"/>
              <a:t> </a:t>
            </a:r>
            <a:r>
              <a:rPr lang="en-IE" sz="2400" dirty="0" err="1" smtClean="0"/>
              <a:t>benefic</a:t>
            </a:r>
            <a:r>
              <a:rPr lang="pl-PL" sz="2400" dirty="0" smtClean="0"/>
              <a:t>j</a:t>
            </a:r>
            <a:r>
              <a:rPr lang="en-IE" sz="2400" dirty="0" err="1" smtClean="0"/>
              <a:t>ent</a:t>
            </a:r>
            <a:r>
              <a:rPr lang="pl-PL" sz="2400" dirty="0" smtClean="0"/>
              <a:t>a na wielu płaszczyznach i w całym cyklu wdrażania projektu</a:t>
            </a:r>
            <a:br>
              <a:rPr lang="pl-PL" sz="2400" dirty="0" smtClean="0"/>
            </a:b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284" y="1514784"/>
            <a:ext cx="2971739" cy="2182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447" y="1466018"/>
            <a:ext cx="3343594" cy="2230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95" y="3889608"/>
            <a:ext cx="3050849" cy="2176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972" y="3889608"/>
            <a:ext cx="3123051" cy="226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757" y="3789088"/>
            <a:ext cx="3342637" cy="23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9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6897" y="242371"/>
            <a:ext cx="10515600" cy="692340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pl-PL" sz="3200" b="1" dirty="0" smtClean="0"/>
              <a:t>Dobra praktyka</a:t>
            </a:r>
            <a:r>
              <a:rPr lang="en-IE" sz="3200" b="1" dirty="0" smtClean="0"/>
              <a:t>: informacja </a:t>
            </a:r>
            <a:r>
              <a:rPr lang="en-IE" sz="3200" b="1" dirty="0" err="1" smtClean="0"/>
              <a:t>prasowa</a:t>
            </a:r>
            <a:r>
              <a:rPr lang="en-IE" sz="3200" b="1" dirty="0" smtClean="0"/>
              <a:t> IZ</a:t>
            </a:r>
            <a:endParaRPr lang="en-US" sz="32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502" y="1773809"/>
            <a:ext cx="5497195" cy="4307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618" y="1265217"/>
            <a:ext cx="5179569" cy="497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0721" y="462708"/>
            <a:ext cx="10515600" cy="616694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pl-PL" sz="3200" b="1" dirty="0" smtClean="0"/>
              <a:t>Dobra praktyka</a:t>
            </a:r>
            <a:r>
              <a:rPr lang="en-IE" sz="3200" b="1" dirty="0" smtClean="0"/>
              <a:t>: </a:t>
            </a:r>
            <a:r>
              <a:rPr lang="en-IE" sz="3200" b="1" dirty="0" err="1" smtClean="0"/>
              <a:t>pracownik</a:t>
            </a:r>
            <a:r>
              <a:rPr lang="en-IE" sz="3200" b="1" dirty="0" smtClean="0"/>
              <a:t> </a:t>
            </a:r>
            <a:r>
              <a:rPr lang="pl-PL" sz="3200" b="1" dirty="0" smtClean="0"/>
              <a:t>IW</a:t>
            </a:r>
            <a:endParaRPr lang="en-US" sz="32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4677" y="1079402"/>
            <a:ext cx="3160009" cy="300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12"/>
          <a:stretch/>
        </p:blipFill>
        <p:spPr>
          <a:xfrm>
            <a:off x="4663440" y="1079402"/>
            <a:ext cx="3182164" cy="4174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518"/>
          <a:stretch/>
        </p:blipFill>
        <p:spPr>
          <a:xfrm>
            <a:off x="8216536" y="1079402"/>
            <a:ext cx="3269785" cy="4354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958"/>
          <a:stretch/>
        </p:blipFill>
        <p:spPr>
          <a:xfrm>
            <a:off x="1214846" y="4086369"/>
            <a:ext cx="3264378" cy="26178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846" y="1079402"/>
            <a:ext cx="1419724" cy="1371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558318" y="1079402"/>
            <a:ext cx="1432560" cy="1371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7991998" y="1101706"/>
            <a:ext cx="1841314" cy="1339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1242121" y="4086369"/>
            <a:ext cx="1432560" cy="1371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8216536" y="4596909"/>
            <a:ext cx="1432560" cy="1371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4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6119" y="288136"/>
            <a:ext cx="10335491" cy="692565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IE" sz="3200" b="1" dirty="0" smtClean="0"/>
              <a:t>Dobra </a:t>
            </a:r>
            <a:r>
              <a:rPr lang="en-IE" sz="3200" b="1" dirty="0" err="1" smtClean="0"/>
              <a:t>praktyka</a:t>
            </a:r>
            <a:r>
              <a:rPr lang="en-IE" sz="3200" b="1" dirty="0" smtClean="0"/>
              <a:t>: </a:t>
            </a:r>
            <a:r>
              <a:rPr lang="en-IE" sz="3200" b="1" dirty="0" err="1" smtClean="0"/>
              <a:t>projekt</a:t>
            </a:r>
            <a:r>
              <a:rPr lang="en-IE" sz="3200" b="1" dirty="0" smtClean="0"/>
              <a:t> </a:t>
            </a:r>
            <a:r>
              <a:rPr lang="en-IE" sz="3200" b="1" dirty="0" err="1" smtClean="0"/>
              <a:t>parasolowy</a:t>
            </a:r>
            <a:endParaRPr lang="en-US" sz="3200" b="1" dirty="0"/>
          </a:p>
        </p:txBody>
      </p:sp>
      <p:pic>
        <p:nvPicPr>
          <p:cNvPr id="10" name="Picture 9" descr="cid:a74004ad-2325-437e-9642-a5ac650a1cd5@ec.europa.eu"/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4" b="12869"/>
          <a:stretch/>
        </p:blipFill>
        <p:spPr bwMode="auto">
          <a:xfrm>
            <a:off x="3513902" y="1136468"/>
            <a:ext cx="1860203" cy="24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id:53e3ff9a-a9cc-411f-ac2a-f0b9a6249da7@ec.europa.eu"/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b="11025"/>
          <a:stretch/>
        </p:blipFill>
        <p:spPr bwMode="auto">
          <a:xfrm>
            <a:off x="5410713" y="1136468"/>
            <a:ext cx="1498294" cy="257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id:03cadd4b-40db-4fbc-b0b9-145bfd357cbd@ec.europa.eu"/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b="11492"/>
          <a:stretch/>
        </p:blipFill>
        <p:spPr bwMode="auto">
          <a:xfrm>
            <a:off x="1916188" y="1097045"/>
            <a:ext cx="1605280" cy="27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id:c623b7e2-8117-4b63-9753-a3426ddf6da5@ec.europa.eu"/>
          <p:cNvPicPr/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1" b="9831"/>
          <a:stretch/>
        </p:blipFill>
        <p:spPr bwMode="auto">
          <a:xfrm>
            <a:off x="9018046" y="3709851"/>
            <a:ext cx="1605915" cy="27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t="9081" b="20581"/>
          <a:stretch/>
        </p:blipFill>
        <p:spPr>
          <a:xfrm>
            <a:off x="6940757" y="1058090"/>
            <a:ext cx="1793283" cy="2730137"/>
          </a:xfrm>
          <a:prstGeom prst="rect">
            <a:avLst/>
          </a:prstGeom>
        </p:spPr>
      </p:pic>
      <p:pic>
        <p:nvPicPr>
          <p:cNvPr id="16" name="Picture 15" descr="cid:a115f763-39a6-41bf-add3-3497e71e5450@ec.europa.eu"/>
          <p:cNvPicPr/>
          <p:nvPr/>
        </p:nvPicPr>
        <p:blipFill rotWithShape="1"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0" b="8184"/>
          <a:stretch/>
        </p:blipFill>
        <p:spPr bwMode="auto">
          <a:xfrm>
            <a:off x="2364718" y="3344090"/>
            <a:ext cx="1721270" cy="327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id:e0f218e2-00dc-4cf1-b501-f2be67b1247f@ec.europa.eu"/>
          <p:cNvPicPr/>
          <p:nvPr/>
        </p:nvPicPr>
        <p:blipFill rotWithShape="1"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b="9704"/>
          <a:stretch/>
        </p:blipFill>
        <p:spPr bwMode="auto">
          <a:xfrm>
            <a:off x="931352" y="3513908"/>
            <a:ext cx="1550035" cy="267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id:4ebd5858-7c87-4dc3-8990-ce57093837fb@ec.europa.eu"/>
          <p:cNvPicPr/>
          <p:nvPr/>
        </p:nvPicPr>
        <p:blipFill rotWithShape="1"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10615"/>
          <a:stretch/>
        </p:blipFill>
        <p:spPr bwMode="auto">
          <a:xfrm>
            <a:off x="3969319" y="3461657"/>
            <a:ext cx="1616075" cy="278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/>
          <a:srcRect l="1960" t="4055" r="-1960" b="-916"/>
          <a:stretch/>
        </p:blipFill>
        <p:spPr>
          <a:xfrm>
            <a:off x="8765790" y="1030445"/>
            <a:ext cx="1999661" cy="2757782"/>
          </a:xfrm>
          <a:prstGeom prst="rect">
            <a:avLst/>
          </a:prstGeom>
        </p:spPr>
      </p:pic>
      <p:pic>
        <p:nvPicPr>
          <p:cNvPr id="19" name="Picture 18" descr="cid:718e84d5-9b78-4c08-8a37-813c61da0444@ec.europa.eu"/>
          <p:cNvPicPr/>
          <p:nvPr/>
        </p:nvPicPr>
        <p:blipFill rotWithShape="1">
          <a:blip r:embed="rId19" r:link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8183"/>
          <a:stretch/>
        </p:blipFill>
        <p:spPr bwMode="auto">
          <a:xfrm>
            <a:off x="7110997" y="3306878"/>
            <a:ext cx="1839595" cy="325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id:4bde44c0-319f-4e6e-8f56-97a34183b54c@ec.europa.eu"/>
          <p:cNvPicPr/>
          <p:nvPr/>
        </p:nvPicPr>
        <p:blipFill rotWithShape="1">
          <a:blip r:embed="rId21" r:link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8835"/>
          <a:stretch/>
        </p:blipFill>
        <p:spPr bwMode="auto">
          <a:xfrm>
            <a:off x="5669273" y="3461656"/>
            <a:ext cx="1644693" cy="2521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5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1753" y="2315876"/>
            <a:ext cx="10647948" cy="28620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IE" b="1" dirty="0" err="1" smtClean="0">
                <a:solidFill>
                  <a:srgbClr val="004494"/>
                </a:solidFill>
              </a:rPr>
              <a:t>Rozwijamy</a:t>
            </a:r>
            <a:r>
              <a:rPr lang="en-IE" b="1" dirty="0" smtClean="0">
                <a:solidFill>
                  <a:srgbClr val="004494"/>
                </a:solidFill>
              </a:rPr>
              <a:t> </a:t>
            </a:r>
            <a:r>
              <a:rPr lang="pl-PL" b="1" dirty="0" smtClean="0">
                <a:solidFill>
                  <a:srgbClr val="004494"/>
                </a:solidFill>
              </a:rPr>
              <a:t>standardy</a:t>
            </a:r>
            <a:r>
              <a:rPr lang="pl-PL" dirty="0" smtClean="0">
                <a:solidFill>
                  <a:srgbClr val="004494"/>
                </a:solidFill>
              </a:rPr>
              <a:t> </a:t>
            </a:r>
            <a:r>
              <a:rPr lang="pl-PL" dirty="0">
                <a:solidFill>
                  <a:srgbClr val="004494"/>
                </a:solidFill>
              </a:rPr>
              <a:t>dotyczące komunikatów prasowych, </a:t>
            </a:r>
            <a:r>
              <a:rPr lang="en-IE" dirty="0" err="1" smtClean="0">
                <a:solidFill>
                  <a:srgbClr val="004494"/>
                </a:solidFill>
              </a:rPr>
              <a:t>tworzonych</a:t>
            </a:r>
            <a:r>
              <a:rPr lang="en-IE" dirty="0" smtClean="0">
                <a:solidFill>
                  <a:srgbClr val="004494"/>
                </a:solidFill>
              </a:rPr>
              <a:t> </a:t>
            </a:r>
            <a:r>
              <a:rPr lang="pl-PL" dirty="0" smtClean="0">
                <a:solidFill>
                  <a:srgbClr val="004494"/>
                </a:solidFill>
              </a:rPr>
              <a:t>treści</a:t>
            </a:r>
            <a:r>
              <a:rPr lang="en-IE" dirty="0" smtClean="0">
                <a:solidFill>
                  <a:srgbClr val="004494"/>
                </a:solidFill>
              </a:rPr>
              <a:t>,</a:t>
            </a:r>
            <a:r>
              <a:rPr lang="pl-PL" dirty="0" smtClean="0">
                <a:solidFill>
                  <a:srgbClr val="004494"/>
                </a:solidFill>
              </a:rPr>
              <a:t> </a:t>
            </a:r>
            <a:r>
              <a:rPr lang="pl-PL" dirty="0">
                <a:solidFill>
                  <a:srgbClr val="004494"/>
                </a:solidFill>
              </a:rPr>
              <a:t>materiałów </a:t>
            </a:r>
            <a:r>
              <a:rPr lang="pl-PL" dirty="0" smtClean="0">
                <a:solidFill>
                  <a:srgbClr val="004494"/>
                </a:solidFill>
              </a:rPr>
              <a:t>wizualnych</a:t>
            </a:r>
            <a:r>
              <a:rPr lang="en-IE" dirty="0" smtClean="0">
                <a:solidFill>
                  <a:srgbClr val="004494"/>
                </a:solidFill>
              </a:rPr>
              <a:t>, </a:t>
            </a:r>
            <a:r>
              <a:rPr lang="en-IE" dirty="0" err="1" smtClean="0">
                <a:solidFill>
                  <a:srgbClr val="004494"/>
                </a:solidFill>
              </a:rPr>
              <a:t>medi</a:t>
            </a:r>
            <a:r>
              <a:rPr lang="en-IE" dirty="0" err="1" smtClean="0">
                <a:solidFill>
                  <a:srgbClr val="004494"/>
                </a:solidFill>
                <a:ea typeface="Verdana" panose="020B0604030504040204" pitchFamily="34" charset="0"/>
              </a:rPr>
              <a:t>ów</a:t>
            </a:r>
            <a:r>
              <a:rPr lang="en-IE" dirty="0" smtClean="0">
                <a:solidFill>
                  <a:srgbClr val="004494"/>
                </a:solidFill>
                <a:ea typeface="Verdana" panose="020B0604030504040204" pitchFamily="34" charset="0"/>
              </a:rPr>
              <a:t> </a:t>
            </a:r>
            <a:r>
              <a:rPr lang="en-IE" dirty="0" err="1" smtClean="0">
                <a:solidFill>
                  <a:srgbClr val="004494"/>
                </a:solidFill>
                <a:ea typeface="Verdana" panose="020B0604030504040204" pitchFamily="34" charset="0"/>
              </a:rPr>
              <a:t>społecznościowych</a:t>
            </a:r>
            <a:endParaRPr lang="en-IE" dirty="0" smtClean="0">
              <a:solidFill>
                <a:srgbClr val="004494"/>
              </a:solidFill>
            </a:endParaRPr>
          </a:p>
          <a:p>
            <a:pPr algn="just"/>
            <a:r>
              <a:rPr lang="en-IE" dirty="0" err="1" smtClean="0">
                <a:solidFill>
                  <a:srgbClr val="004494"/>
                </a:solidFill>
              </a:rPr>
              <a:t>Celem</a:t>
            </a:r>
            <a:r>
              <a:rPr lang="en-IE" dirty="0" smtClean="0">
                <a:solidFill>
                  <a:srgbClr val="004494"/>
                </a:solidFill>
              </a:rPr>
              <a:t> </a:t>
            </a:r>
            <a:r>
              <a:rPr lang="pl-PL" dirty="0">
                <a:solidFill>
                  <a:srgbClr val="004494"/>
                </a:solidFill>
              </a:rPr>
              <a:t>nie jest umniejszanie roli</a:t>
            </a:r>
            <a:r>
              <a:rPr lang="en-IE" dirty="0">
                <a:solidFill>
                  <a:srgbClr val="004494"/>
                </a:solidFill>
              </a:rPr>
              <a:t> </a:t>
            </a:r>
            <a:r>
              <a:rPr lang="en-IE" dirty="0" err="1">
                <a:solidFill>
                  <a:srgbClr val="004494"/>
                </a:solidFill>
              </a:rPr>
              <a:t>partnerów</a:t>
            </a:r>
            <a:r>
              <a:rPr lang="pl-PL" dirty="0">
                <a:solidFill>
                  <a:srgbClr val="004494"/>
                </a:solidFill>
              </a:rPr>
              <a:t> </a:t>
            </a:r>
            <a:r>
              <a:rPr lang="en-IE" dirty="0" err="1">
                <a:solidFill>
                  <a:srgbClr val="004494"/>
                </a:solidFill>
              </a:rPr>
              <a:t>projektu</a:t>
            </a:r>
            <a:r>
              <a:rPr lang="en-IE" dirty="0">
                <a:solidFill>
                  <a:srgbClr val="004494"/>
                </a:solidFill>
              </a:rPr>
              <a:t> </a:t>
            </a:r>
            <a:r>
              <a:rPr lang="pl-PL" dirty="0">
                <a:solidFill>
                  <a:srgbClr val="004494"/>
                </a:solidFill>
              </a:rPr>
              <a:t>w komunikatach, natomiast równoczesne i ciągłe </a:t>
            </a:r>
            <a:r>
              <a:rPr lang="pl-PL" b="1" dirty="0">
                <a:solidFill>
                  <a:srgbClr val="004494"/>
                </a:solidFill>
              </a:rPr>
              <a:t>wyeksponowanie elementów </a:t>
            </a:r>
            <a:r>
              <a:rPr lang="pl-PL" b="1" dirty="0" smtClean="0">
                <a:solidFill>
                  <a:srgbClr val="004494"/>
                </a:solidFill>
              </a:rPr>
              <a:t>europejskich/unijnych</a:t>
            </a:r>
            <a:r>
              <a:rPr lang="en-IE" b="1" dirty="0" smtClean="0">
                <a:solidFill>
                  <a:srgbClr val="004494"/>
                </a:solidFill>
              </a:rPr>
              <a:t> </a:t>
            </a:r>
            <a:r>
              <a:rPr lang="en-IE" dirty="0">
                <a:solidFill>
                  <a:srgbClr val="004494"/>
                </a:solidFill>
              </a:rPr>
              <a:t>by </a:t>
            </a:r>
            <a:r>
              <a:rPr lang="pl-PL" dirty="0">
                <a:solidFill>
                  <a:srgbClr val="004494"/>
                </a:solidFill>
              </a:rPr>
              <a:t>przeciwdziałać negatywnym trendom związanym z dezinformacją</a:t>
            </a:r>
            <a:endParaRPr lang="en-IE" dirty="0">
              <a:solidFill>
                <a:srgbClr val="004494"/>
              </a:solidFill>
            </a:endParaRPr>
          </a:p>
          <a:p>
            <a:endParaRPr lang="en-US" dirty="0">
              <a:solidFill>
                <a:srgbClr val="004494"/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0528" y="500573"/>
            <a:ext cx="10803276" cy="1037468"/>
          </a:xfrm>
        </p:spPr>
        <p:txBody>
          <a:bodyPr/>
          <a:lstStyle/>
          <a:p>
            <a:pPr algn="ctr"/>
            <a:r>
              <a:rPr lang="pl-PL" sz="3200" b="1"/>
              <a:t>Komisja Europejska analizuje w jaki sposób </a:t>
            </a:r>
            <a:r>
              <a:rPr lang="pl-PL" sz="3200" b="1" err="1"/>
              <a:t>prowadz</a:t>
            </a:r>
            <a:r>
              <a:rPr lang="en-IE" sz="3200" b="1"/>
              <a:t>one </a:t>
            </a:r>
            <a:r>
              <a:rPr lang="en-IE" sz="3200" b="1" err="1"/>
              <a:t>są</a:t>
            </a:r>
            <a:r>
              <a:rPr lang="pl-PL" sz="3200" b="1"/>
              <a:t> działania komunikacyjne związane z otrzymanym unijnym wsparciem </a:t>
            </a:r>
            <a:endParaRPr lang="en-US" sz="3200" b="1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93" y="5177928"/>
            <a:ext cx="2012414" cy="13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5027" y="0"/>
            <a:ext cx="10995667" cy="1020018"/>
          </a:xfrm>
        </p:spPr>
        <p:txBody>
          <a:bodyPr/>
          <a:lstStyle/>
          <a:p>
            <a:r>
              <a:rPr lang="en-IE" sz="3600" b="1" dirty="0" err="1" smtClean="0"/>
              <a:t>Niekorzystnie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dla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marki</a:t>
            </a:r>
            <a:r>
              <a:rPr lang="en-IE" sz="3600" b="1" dirty="0" smtClean="0"/>
              <a:t> #</a:t>
            </a:r>
            <a:r>
              <a:rPr lang="en-IE" sz="3600" b="1" dirty="0" err="1" smtClean="0"/>
              <a:t>FunduszeEuropejskie</a:t>
            </a:r>
            <a:endParaRPr lang="en-US" sz="3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2562" y="3940707"/>
            <a:ext cx="2839034" cy="2537428"/>
          </a:xfrm>
          <a:prstGeom prst="rect">
            <a:avLst/>
          </a:prstGeom>
        </p:spPr>
      </p:pic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2" y="1544539"/>
            <a:ext cx="4792336" cy="47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218" y="1172883"/>
            <a:ext cx="3389670" cy="2767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187" y="2177406"/>
            <a:ext cx="2937028" cy="22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2764" y="0"/>
            <a:ext cx="10907930" cy="1020018"/>
          </a:xfrm>
        </p:spPr>
        <p:txBody>
          <a:bodyPr/>
          <a:lstStyle/>
          <a:p>
            <a:r>
              <a:rPr lang="en-IE" sz="3600" b="1" dirty="0" err="1" smtClean="0"/>
              <a:t>Niekorzystnie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dla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marki</a:t>
            </a:r>
            <a:r>
              <a:rPr lang="en-IE" sz="3600" b="1" dirty="0" smtClean="0"/>
              <a:t> #</a:t>
            </a:r>
            <a:r>
              <a:rPr lang="en-IE" sz="3600" b="1" dirty="0" err="1" smtClean="0"/>
              <a:t>FunduszeEuropejskie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8" y="1163547"/>
            <a:ext cx="3666723" cy="288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67" y="1525995"/>
            <a:ext cx="6140726" cy="4330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02" y="3691243"/>
            <a:ext cx="3753241" cy="3058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129" y="1663879"/>
            <a:ext cx="3511966" cy="26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5027" y="0"/>
            <a:ext cx="10995667" cy="1020018"/>
          </a:xfrm>
        </p:spPr>
        <p:txBody>
          <a:bodyPr/>
          <a:lstStyle/>
          <a:p>
            <a:r>
              <a:rPr lang="en-IE" sz="3600" b="1" dirty="0" err="1" smtClean="0"/>
              <a:t>Niekorzystnie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dla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marki</a:t>
            </a:r>
            <a:r>
              <a:rPr lang="en-IE" sz="3600" b="1" dirty="0" smtClean="0"/>
              <a:t> #</a:t>
            </a:r>
            <a:r>
              <a:rPr lang="en-IE" sz="3600" b="1" dirty="0" err="1" smtClean="0"/>
              <a:t>FunduszeEuropejskie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4" y="1418650"/>
            <a:ext cx="3959240" cy="2777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711" y="3631167"/>
            <a:ext cx="3834832" cy="2891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84" y="1020018"/>
            <a:ext cx="4524375" cy="3190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191" y="2809768"/>
            <a:ext cx="3852041" cy="31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0721" y="192087"/>
            <a:ext cx="11412237" cy="811214"/>
          </a:xfrm>
        </p:spPr>
        <p:txBody>
          <a:bodyPr/>
          <a:lstStyle/>
          <a:p>
            <a:pPr algn="ctr"/>
            <a:r>
              <a:rPr lang="en-IE" sz="2800" b="1" dirty="0" smtClean="0"/>
              <a:t>Brak </a:t>
            </a:r>
            <a:r>
              <a:rPr lang="en-IE" sz="2800" b="1" dirty="0" err="1" smtClean="0"/>
              <a:t>odniesienia</a:t>
            </a:r>
            <a:r>
              <a:rPr lang="en-IE" sz="2800" b="1" dirty="0" smtClean="0"/>
              <a:t> do UE </a:t>
            </a:r>
            <a:r>
              <a:rPr lang="en-IE" sz="2800" b="1" dirty="0" err="1" smtClean="0"/>
              <a:t>podczas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konferencji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podsumowujacej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unijny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projekt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7" y="1477926"/>
            <a:ext cx="3300770" cy="219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7" y="3562135"/>
            <a:ext cx="3814297" cy="2542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07" y="1201479"/>
            <a:ext cx="2732206" cy="5656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75" y="1201479"/>
            <a:ext cx="3121964" cy="5547426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31" y="2990969"/>
            <a:ext cx="3117087" cy="2077539"/>
          </a:xfrm>
        </p:spPr>
      </p:pic>
    </p:spTree>
    <p:extLst>
      <p:ext uri="{BB962C8B-B14F-4D97-AF65-F5344CB8AC3E}">
        <p14:creationId xmlns:p14="http://schemas.microsoft.com/office/powerpoint/2010/main" val="16143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5441" y="0"/>
            <a:ext cx="11635253" cy="1303672"/>
          </a:xfrm>
        </p:spPr>
        <p:txBody>
          <a:bodyPr/>
          <a:lstStyle/>
          <a:p>
            <a:pPr algn="ctr"/>
            <a:r>
              <a:rPr lang="en-IE" sz="3600" b="1" dirty="0" err="1" smtClean="0"/>
              <a:t>Niekorzystnie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dla</a:t>
            </a:r>
            <a:r>
              <a:rPr lang="en-IE" sz="3600" b="1" dirty="0" smtClean="0"/>
              <a:t> </a:t>
            </a:r>
            <a:r>
              <a:rPr lang="en-IE" sz="3600" b="1" dirty="0" err="1" smtClean="0"/>
              <a:t>marki</a:t>
            </a:r>
            <a:r>
              <a:rPr lang="en-IE" sz="3600" b="1" dirty="0" smtClean="0"/>
              <a:t> #</a:t>
            </a:r>
            <a:r>
              <a:rPr lang="en-IE" sz="3600" b="1" dirty="0" err="1" smtClean="0"/>
              <a:t>FunduszeEuropejskie</a:t>
            </a:r>
            <a:r>
              <a:rPr lang="en-IE" sz="3600" b="1" dirty="0" smtClean="0"/>
              <a:t>: </a:t>
            </a:r>
            <a:r>
              <a:rPr lang="en-IE" sz="3600" b="1" dirty="0" err="1" smtClean="0"/>
              <a:t>wydarzenia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06" y="4020965"/>
            <a:ext cx="3358321" cy="2238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22" y="1303672"/>
            <a:ext cx="3292990" cy="2194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82" y="1647879"/>
            <a:ext cx="2466812" cy="370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1" y="1784357"/>
            <a:ext cx="4597880" cy="41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0294" y="335305"/>
            <a:ext cx="10508854" cy="961231"/>
          </a:xfrm>
        </p:spPr>
        <p:txBody>
          <a:bodyPr/>
          <a:lstStyle/>
          <a:p>
            <a:r>
              <a:rPr lang="en-IE" b="1" dirty="0" err="1" smtClean="0"/>
              <a:t>Informacja</a:t>
            </a:r>
            <a:r>
              <a:rPr lang="en-IE" b="1" dirty="0" smtClean="0"/>
              <a:t> </a:t>
            </a:r>
            <a:r>
              <a:rPr lang="en-IE" b="1" dirty="0" err="1" smtClean="0"/>
              <a:t>prasowa</a:t>
            </a:r>
            <a:r>
              <a:rPr lang="en-IE" b="1" dirty="0" smtClean="0"/>
              <a:t> </a:t>
            </a:r>
            <a:r>
              <a:rPr lang="en-IE" b="1" dirty="0" err="1" smtClean="0"/>
              <a:t>beneficjenta</a:t>
            </a:r>
            <a:r>
              <a:rPr lang="en-IE" b="1" dirty="0" smtClean="0"/>
              <a:t>: </a:t>
            </a:r>
            <a:r>
              <a:rPr lang="en-IE" b="1" dirty="0" err="1" smtClean="0"/>
              <a:t>projekt</a:t>
            </a:r>
            <a:r>
              <a:rPr lang="en-IE" b="1" dirty="0" smtClean="0"/>
              <a:t> w 80% </a:t>
            </a:r>
            <a:r>
              <a:rPr lang="en-IE" b="1" dirty="0" err="1" smtClean="0"/>
              <a:t>dofinansowany</a:t>
            </a:r>
            <a:r>
              <a:rPr lang="en-IE" b="1" dirty="0" smtClean="0"/>
              <a:t> z UE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7097" y="1296537"/>
            <a:ext cx="10905699" cy="4840650"/>
          </a:xfrm>
        </p:spPr>
        <p:txBody>
          <a:bodyPr/>
          <a:lstStyle/>
          <a:p>
            <a:pPr marL="1371600" lvl="3" indent="0">
              <a:buNone/>
            </a:pPr>
            <a:endParaRPr lang="en-IE" sz="2000" dirty="0" smtClean="0">
              <a:solidFill>
                <a:srgbClr val="004494"/>
              </a:solidFill>
            </a:endParaRPr>
          </a:p>
          <a:p>
            <a:pPr marL="1371600" lvl="3" indent="0">
              <a:buNone/>
            </a:pPr>
            <a:r>
              <a:rPr lang="en-IE" sz="2000" dirty="0" err="1" smtClean="0">
                <a:solidFill>
                  <a:srgbClr val="004494"/>
                </a:solidFill>
              </a:rPr>
              <a:t>Cytaty</a:t>
            </a:r>
            <a:r>
              <a:rPr lang="en-IE" sz="2000" dirty="0" smtClean="0">
                <a:solidFill>
                  <a:srgbClr val="004494"/>
                </a:solidFill>
              </a:rPr>
              <a:t>: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pl-PL" sz="2000" dirty="0" smtClean="0">
                <a:solidFill>
                  <a:srgbClr val="004494"/>
                </a:solidFill>
              </a:rPr>
              <a:t>cytat </a:t>
            </a:r>
            <a:r>
              <a:rPr lang="pl-PL" sz="2000" dirty="0">
                <a:solidFill>
                  <a:srgbClr val="004494"/>
                </a:solidFill>
              </a:rPr>
              <a:t>MI</a:t>
            </a:r>
            <a:endParaRPr lang="en-US" sz="2000" dirty="0">
              <a:solidFill>
                <a:srgbClr val="004494"/>
              </a:solidFill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pl-PL" sz="2000" dirty="0" smtClean="0">
                <a:solidFill>
                  <a:srgbClr val="004494"/>
                </a:solidFill>
              </a:rPr>
              <a:t>cytat </a:t>
            </a:r>
            <a:r>
              <a:rPr lang="pl-PL" sz="2000" dirty="0">
                <a:solidFill>
                  <a:srgbClr val="004494"/>
                </a:solidFill>
              </a:rPr>
              <a:t>MAP</a:t>
            </a:r>
            <a:endParaRPr lang="en-US" sz="2000" dirty="0">
              <a:solidFill>
                <a:srgbClr val="004494"/>
              </a:solidFill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pl-PL" sz="2000" dirty="0" smtClean="0">
                <a:solidFill>
                  <a:srgbClr val="004494"/>
                </a:solidFill>
              </a:rPr>
              <a:t>cytat </a:t>
            </a:r>
            <a:r>
              <a:rPr lang="pl-PL" sz="2000" dirty="0" err="1">
                <a:solidFill>
                  <a:srgbClr val="004494"/>
                </a:solidFill>
              </a:rPr>
              <a:t>MFiPR</a:t>
            </a:r>
            <a:endParaRPr lang="en-US" sz="2000" dirty="0">
              <a:solidFill>
                <a:srgbClr val="004494"/>
              </a:solidFill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IE" sz="2000" dirty="0" err="1">
                <a:solidFill>
                  <a:srgbClr val="004494"/>
                </a:solidFill>
              </a:rPr>
              <a:t>c</a:t>
            </a:r>
            <a:r>
              <a:rPr lang="en-IE" sz="2000" dirty="0" err="1" smtClean="0">
                <a:solidFill>
                  <a:srgbClr val="004494"/>
                </a:solidFill>
              </a:rPr>
              <a:t>ytat</a:t>
            </a:r>
            <a:r>
              <a:rPr lang="en-IE" sz="2000" dirty="0" smtClean="0">
                <a:solidFill>
                  <a:srgbClr val="004494"/>
                </a:solidFill>
              </a:rPr>
              <a:t> </a:t>
            </a:r>
            <a:r>
              <a:rPr lang="pl-PL" sz="2000" dirty="0" smtClean="0">
                <a:solidFill>
                  <a:srgbClr val="004494"/>
                </a:solidFill>
              </a:rPr>
              <a:t>PKP </a:t>
            </a:r>
            <a:r>
              <a:rPr lang="pl-PL" sz="2000" dirty="0">
                <a:solidFill>
                  <a:srgbClr val="004494"/>
                </a:solidFill>
              </a:rPr>
              <a:t>S.A. </a:t>
            </a:r>
            <a:endParaRPr lang="en-IE" sz="2000" dirty="0" smtClean="0">
              <a:solidFill>
                <a:srgbClr val="004494"/>
              </a:solidFill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IE" sz="2000" dirty="0" err="1">
                <a:solidFill>
                  <a:srgbClr val="004494"/>
                </a:solidFill>
              </a:rPr>
              <a:t>c</a:t>
            </a:r>
            <a:r>
              <a:rPr lang="en-IE" sz="2000" dirty="0" err="1" smtClean="0">
                <a:solidFill>
                  <a:srgbClr val="004494"/>
                </a:solidFill>
              </a:rPr>
              <a:t>ytat</a:t>
            </a:r>
            <a:r>
              <a:rPr lang="en-IE" sz="2000" dirty="0" smtClean="0">
                <a:solidFill>
                  <a:srgbClr val="004494"/>
                </a:solidFill>
              </a:rPr>
              <a:t> CUPT</a:t>
            </a:r>
            <a:endParaRPr lang="en-US" sz="2000" dirty="0">
              <a:solidFill>
                <a:srgbClr val="004494"/>
              </a:solidFill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IE" sz="2000" dirty="0" smtClean="0">
                <a:solidFill>
                  <a:srgbClr val="004494"/>
                </a:solidFill>
              </a:rPr>
              <a:t>…</a:t>
            </a:r>
            <a:r>
              <a:rPr lang="en-IE" sz="2000" dirty="0" err="1" smtClean="0">
                <a:solidFill>
                  <a:srgbClr val="004494"/>
                </a:solidFill>
              </a:rPr>
              <a:t>na</a:t>
            </a:r>
            <a:r>
              <a:rPr lang="en-IE" sz="2000" dirty="0" smtClean="0">
                <a:solidFill>
                  <a:srgbClr val="004494"/>
                </a:solidFill>
              </a:rPr>
              <a:t> </a:t>
            </a:r>
            <a:r>
              <a:rPr lang="en-IE" sz="2000" dirty="0" err="1" smtClean="0">
                <a:solidFill>
                  <a:srgbClr val="004494"/>
                </a:solidFill>
              </a:rPr>
              <a:t>samym</a:t>
            </a:r>
            <a:r>
              <a:rPr lang="en-IE" sz="2000" dirty="0" smtClean="0">
                <a:solidFill>
                  <a:srgbClr val="004494"/>
                </a:solidFill>
              </a:rPr>
              <a:t> </a:t>
            </a:r>
            <a:r>
              <a:rPr lang="en-IE" sz="2000" dirty="0" err="1" smtClean="0">
                <a:solidFill>
                  <a:srgbClr val="004494"/>
                </a:solidFill>
              </a:rPr>
              <a:t>końcu</a:t>
            </a:r>
            <a:r>
              <a:rPr lang="en-IE" sz="2000" dirty="0" smtClean="0">
                <a:solidFill>
                  <a:srgbClr val="004494"/>
                </a:solidFill>
              </a:rPr>
              <a:t> </a:t>
            </a:r>
            <a:r>
              <a:rPr lang="pl-PL" sz="2000" b="1" dirty="0" smtClean="0">
                <a:solidFill>
                  <a:srgbClr val="004494"/>
                </a:solidFill>
              </a:rPr>
              <a:t>cytat </a:t>
            </a:r>
            <a:r>
              <a:rPr lang="pl-PL" sz="2000" b="1" dirty="0">
                <a:solidFill>
                  <a:srgbClr val="004494"/>
                </a:solidFill>
              </a:rPr>
              <a:t>KE </a:t>
            </a:r>
            <a:endParaRPr lang="en-IE" sz="2000" b="1" dirty="0" smtClean="0">
              <a:solidFill>
                <a:srgbClr val="004494"/>
              </a:solidFill>
            </a:endParaRPr>
          </a:p>
          <a:p>
            <a:pPr lvl="3"/>
            <a:endParaRPr lang="en-US" sz="2000" b="1" dirty="0">
              <a:solidFill>
                <a:srgbClr val="004494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4" y="4829011"/>
            <a:ext cx="11434604" cy="13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0722" y="192087"/>
            <a:ext cx="10515600" cy="811214"/>
          </a:xfrm>
        </p:spPr>
        <p:txBody>
          <a:bodyPr/>
          <a:lstStyle/>
          <a:p>
            <a:r>
              <a:rPr lang="en-IE" sz="2800" b="1" dirty="0" smtClean="0"/>
              <a:t>Brak </a:t>
            </a:r>
            <a:r>
              <a:rPr lang="en-IE" sz="2800" b="1" dirty="0" err="1" smtClean="0"/>
              <a:t>informacji</a:t>
            </a:r>
            <a:r>
              <a:rPr lang="en-IE" sz="2800" b="1" dirty="0" smtClean="0"/>
              <a:t> o </a:t>
            </a:r>
            <a:r>
              <a:rPr lang="en-IE" sz="2800" b="1" dirty="0" err="1" smtClean="0"/>
              <a:t>dofinansowaniu</a:t>
            </a:r>
            <a:r>
              <a:rPr lang="en-IE" sz="2800" b="1" dirty="0" smtClean="0"/>
              <a:t> w </a:t>
            </a:r>
            <a:r>
              <a:rPr lang="en-IE" sz="2800" b="1" dirty="0" err="1" smtClean="0"/>
              <a:t>materiałach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na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oficjalnych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stronach</a:t>
            </a:r>
            <a:r>
              <a:rPr lang="en-IE" sz="2800" b="1" dirty="0" smtClean="0"/>
              <a:t> IZ/IP/IW (</a:t>
            </a:r>
            <a:r>
              <a:rPr lang="en-IE" sz="2800" b="1" dirty="0" err="1" smtClean="0"/>
              <a:t>tu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przykład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filmiki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ze</a:t>
            </a:r>
            <a:r>
              <a:rPr lang="en-IE" sz="2800" b="1" dirty="0" smtClean="0"/>
              <a:t> </a:t>
            </a:r>
            <a:r>
              <a:rPr lang="en-IE" sz="2800" b="1" dirty="0" err="1" smtClean="0"/>
              <a:t>stron</a:t>
            </a:r>
            <a:r>
              <a:rPr lang="en-IE" sz="2800" b="1" dirty="0" smtClean="0"/>
              <a:t>)</a:t>
            </a:r>
            <a:endParaRPr lang="en-US" sz="28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92071"/>
            <a:ext cx="4606165" cy="3198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315" y="2556444"/>
            <a:ext cx="2914207" cy="4301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528" y="1135233"/>
            <a:ext cx="6344472" cy="39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64" y="0"/>
            <a:ext cx="1231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8443" y="2429300"/>
            <a:ext cx="8546156" cy="3616657"/>
          </a:xfrm>
          <a:prstGeom prst="rect">
            <a:avLst/>
          </a:prstGeom>
          <a:solidFill>
            <a:srgbClr val="EBF5FF"/>
          </a:solidFill>
          <a:ln>
            <a:noFill/>
          </a:ln>
          <a:effectLst>
            <a:outerShdw blurRad="63500" sx="102000" sy="102000" algn="ctr" rotWithShape="0">
              <a:srgbClr val="EBF5FF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i="1" kern="0" dirty="0" err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</a:t>
            </a:r>
            <a:r>
              <a:rPr lang="en-GB" i="1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 defTabSz="457200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85321" y="2429300"/>
            <a:ext cx="7772400" cy="3701206"/>
          </a:xfrm>
          <a:prstGeom prst="rect">
            <a:avLst/>
          </a:prstGeom>
        </p:spPr>
        <p:txBody>
          <a:bodyPr/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endParaRPr lang="en-GB" sz="4000" i="1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#</a:t>
            </a:r>
            <a:r>
              <a:rPr lang="en-GB" sz="2000" dirty="0" err="1" smtClean="0">
                <a:solidFill>
                  <a:srgbClr val="0070C0"/>
                </a:solidFill>
              </a:rPr>
              <a:t>FunduszeUE</a:t>
            </a:r>
            <a:r>
              <a:rPr lang="en-GB" sz="2000" dirty="0" smtClean="0">
                <a:solidFill>
                  <a:srgbClr val="0070C0"/>
                </a:solidFill>
              </a:rPr>
              <a:t> #</a:t>
            </a:r>
            <a:r>
              <a:rPr lang="en-GB" sz="2000" dirty="0" err="1" smtClean="0">
                <a:solidFill>
                  <a:srgbClr val="0070C0"/>
                </a:solidFill>
              </a:rPr>
              <a:t>FunduszeEuropejskie</a:t>
            </a:r>
            <a:endParaRPr lang="en-GB" sz="2000" dirty="0" smtClean="0">
              <a:solidFill>
                <a:srgbClr val="0070C0"/>
              </a:solidFill>
            </a:endParaRP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endParaRPr lang="en-GB" sz="2000" dirty="0" smtClean="0">
              <a:solidFill>
                <a:srgbClr val="0070C0"/>
              </a:solidFill>
            </a:endParaRP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endParaRPr lang="en-GB" sz="2000" dirty="0" smtClean="0">
              <a:solidFill>
                <a:srgbClr val="0070C0"/>
              </a:solidFill>
            </a:endParaRPr>
          </a:p>
          <a:p>
            <a:pPr algn="ctr"/>
            <a:endParaRPr lang="en-GB" sz="2000" dirty="0">
              <a:solidFill>
                <a:srgbClr val="0070C0"/>
              </a:solidFill>
            </a:endParaRPr>
          </a:p>
          <a:p>
            <a:pPr algn="ctr"/>
            <a:endParaRPr lang="en-GB" sz="2000" dirty="0" smtClean="0">
              <a:solidFill>
                <a:srgbClr val="0070C0"/>
              </a:solidFill>
            </a:endParaRPr>
          </a:p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Facebook </a:t>
            </a:r>
            <a:r>
              <a:rPr lang="en-GB" sz="2000" dirty="0">
                <a:solidFill>
                  <a:srgbClr val="0070C0"/>
                </a:solidFill>
              </a:rPr>
              <a:t>/</a:t>
            </a:r>
            <a:r>
              <a:rPr lang="en-GB" sz="2000" dirty="0" err="1">
                <a:solidFill>
                  <a:srgbClr val="0070C0"/>
                </a:solidFill>
              </a:rPr>
              <a:t>EURegioPoland</a:t>
            </a:r>
            <a:r>
              <a:rPr lang="en-GB" sz="2000" dirty="0">
                <a:solidFill>
                  <a:srgbClr val="0070C0"/>
                </a:solidFill>
              </a:rPr>
              <a:t/>
            </a:r>
            <a:br>
              <a:rPr lang="en-GB" sz="2000" dirty="0">
                <a:solidFill>
                  <a:srgbClr val="0070C0"/>
                </a:solidFill>
              </a:rPr>
            </a:br>
            <a:r>
              <a:rPr lang="en-GB" sz="2000" dirty="0">
                <a:solidFill>
                  <a:srgbClr val="0070C0"/>
                </a:solidFill>
              </a:rPr>
              <a:t>Twitter @</a:t>
            </a:r>
            <a:r>
              <a:rPr lang="en-GB" sz="2000" dirty="0" err="1" smtClean="0">
                <a:solidFill>
                  <a:srgbClr val="0070C0"/>
                </a:solidFill>
              </a:rPr>
              <a:t>RegioPoland</a:t>
            </a:r>
            <a:r>
              <a:rPr lang="en-GB" sz="40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i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750977"/>
            <a:ext cx="1391174" cy="13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19" y="3787575"/>
            <a:ext cx="1239387" cy="127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90" y="3826269"/>
            <a:ext cx="1132158" cy="116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45" y="3826269"/>
            <a:ext cx="1303931" cy="116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4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036" y="298258"/>
            <a:ext cx="10515600" cy="565864"/>
          </a:xfrm>
        </p:spPr>
        <p:txBody>
          <a:bodyPr/>
          <a:lstStyle/>
          <a:p>
            <a:r>
              <a:rPr lang="en-GB" sz="3600" b="1" dirty="0" err="1" smtClean="0"/>
              <a:t>Podstawowe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standardy</a:t>
            </a:r>
            <a:r>
              <a:rPr lang="en-GB" sz="3600" b="1" dirty="0" smtClean="0"/>
              <a:t> w </a:t>
            </a:r>
            <a:r>
              <a:rPr lang="en-GB" sz="3600" b="1" dirty="0" err="1" smtClean="0"/>
              <a:t>skr</a:t>
            </a:r>
            <a:r>
              <a:rPr lang="en-GB" sz="3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ócie</a:t>
            </a:r>
            <a:endParaRPr lang="en-GB" sz="3600" b="1" dirty="0"/>
          </a:p>
        </p:txBody>
      </p:sp>
      <p:sp>
        <p:nvSpPr>
          <p:cNvPr id="3" name="Hexagon 2"/>
          <p:cNvSpPr/>
          <p:nvPr/>
        </p:nvSpPr>
        <p:spPr>
          <a:xfrm>
            <a:off x="5615750" y="1917466"/>
            <a:ext cx="1195897" cy="1042101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Hexagon 3"/>
          <p:cNvSpPr/>
          <p:nvPr/>
        </p:nvSpPr>
        <p:spPr>
          <a:xfrm>
            <a:off x="6592433" y="2502812"/>
            <a:ext cx="1167566" cy="1019539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exagon 4"/>
          <p:cNvSpPr/>
          <p:nvPr/>
        </p:nvSpPr>
        <p:spPr>
          <a:xfrm>
            <a:off x="4663305" y="2527044"/>
            <a:ext cx="1183214" cy="99363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exagon 5"/>
          <p:cNvSpPr/>
          <p:nvPr/>
        </p:nvSpPr>
        <p:spPr>
          <a:xfrm>
            <a:off x="4681527" y="3553405"/>
            <a:ext cx="1180835" cy="95082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/>
          <p:cNvSpPr/>
          <p:nvPr/>
        </p:nvSpPr>
        <p:spPr>
          <a:xfrm>
            <a:off x="5639477" y="3014365"/>
            <a:ext cx="1174163" cy="1026631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17" y="3411094"/>
            <a:ext cx="773080" cy="7730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7590223" y="3658511"/>
            <a:ext cx="4331150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028700" y="4880633"/>
            <a:ext cx="458705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rgbClr val="004494"/>
                </a:solidFill>
              </a:rPr>
              <a:t> Zaangażowanie KE </a:t>
            </a:r>
            <a:endParaRPr lang="en-IE" b="1" dirty="0">
              <a:solidFill>
                <a:srgbClr val="004494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494"/>
                </a:solidFill>
              </a:rPr>
              <a:t>zaproszenia na ceremonie </a:t>
            </a:r>
            <a:r>
              <a:rPr lang="pl-PL" dirty="0" smtClean="0">
                <a:solidFill>
                  <a:srgbClr val="004494"/>
                </a:solidFill>
              </a:rPr>
              <a:t>inauguracyjne</a:t>
            </a:r>
            <a:r>
              <a:rPr lang="en-IE" dirty="0" smtClean="0">
                <a:solidFill>
                  <a:srgbClr val="004494"/>
                </a:solidFill>
              </a:rPr>
              <a:t>, </a:t>
            </a:r>
            <a:r>
              <a:rPr lang="en-IE" dirty="0">
                <a:solidFill>
                  <a:srgbClr val="004494"/>
                </a:solidFill>
              </a:rPr>
              <a:t>jury </a:t>
            </a:r>
            <a:r>
              <a:rPr lang="en-IE" dirty="0" err="1">
                <a:solidFill>
                  <a:srgbClr val="004494"/>
                </a:solidFill>
              </a:rPr>
              <a:t>konkursów</a:t>
            </a:r>
            <a:endParaRPr lang="en-IE" dirty="0">
              <a:solidFill>
                <a:srgbClr val="004494"/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494"/>
                </a:solidFill>
              </a:rPr>
              <a:t>przemówienie KE lub cytat w komunikacie prasowym beneficjenta / IZ / IP</a:t>
            </a:r>
            <a:r>
              <a:rPr lang="en-IE" dirty="0">
                <a:solidFill>
                  <a:srgbClr val="004494"/>
                </a:solidFill>
              </a:rPr>
              <a:t>/ IW</a:t>
            </a:r>
            <a:r>
              <a:rPr lang="pl-PL" dirty="0">
                <a:solidFill>
                  <a:srgbClr val="004494"/>
                </a:solidFill>
              </a:rPr>
              <a:t> itp.</a:t>
            </a:r>
            <a:endParaRPr lang="en-US" dirty="0">
              <a:solidFill>
                <a:srgbClr val="0044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1437855" y="1540421"/>
            <a:ext cx="3599866" cy="10665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937372" y="3264446"/>
            <a:ext cx="388451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>
                <a:solidFill>
                  <a:srgbClr val="004494"/>
                </a:solidFill>
                <a:latin typeface="+mj-lt"/>
                <a:cs typeface="Arial" panose="020B0604020202020204" pitchFamily="34" charset="0"/>
              </a:rPr>
              <a:t>Wizualna identyfikacja </a:t>
            </a:r>
            <a:r>
              <a:rPr lang="en-GB" b="1" dirty="0">
                <a:solidFill>
                  <a:srgbClr val="004494"/>
                </a:solidFill>
                <a:latin typeface="+mj-lt"/>
                <a:cs typeface="Arial" panose="020B0604020202020204" pitchFamily="34" charset="0"/>
              </a:rPr>
              <a:t>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4494"/>
                </a:solidFill>
                <a:latin typeface="+mj-lt"/>
              </a:rPr>
              <a:t>L</a:t>
            </a:r>
            <a:r>
              <a:rPr lang="pl-PL" dirty="0" err="1">
                <a:solidFill>
                  <a:srgbClr val="004494"/>
                </a:solidFill>
                <a:latin typeface="+mj-lt"/>
              </a:rPr>
              <a:t>ogo</a:t>
            </a:r>
            <a:r>
              <a:rPr lang="pl-PL" dirty="0">
                <a:solidFill>
                  <a:srgbClr val="004494"/>
                </a:solidFill>
                <a:latin typeface="+mj-lt"/>
              </a:rPr>
              <a:t> flagi UE lub </a:t>
            </a:r>
            <a:r>
              <a:rPr lang="pl-PL" dirty="0" err="1">
                <a:solidFill>
                  <a:srgbClr val="004494"/>
                </a:solidFill>
                <a:latin typeface="+mj-lt"/>
              </a:rPr>
              <a:t>emotikonu</a:t>
            </a:r>
            <a:r>
              <a:rPr lang="pl-PL" dirty="0">
                <a:solidFill>
                  <a:srgbClr val="004494"/>
                </a:solidFill>
                <a:latin typeface="+mj-lt"/>
              </a:rPr>
              <a:t> </a:t>
            </a:r>
            <a:r>
              <a:rPr lang="pl-PL" b="1" dirty="0">
                <a:solidFill>
                  <a:srgbClr val="004494"/>
                </a:solidFill>
                <a:latin typeface="+mj-lt"/>
              </a:rPr>
              <a:t>flagi UE </a:t>
            </a:r>
            <a:r>
              <a:rPr lang="pl-PL" dirty="0">
                <a:solidFill>
                  <a:srgbClr val="004494"/>
                </a:solidFill>
                <a:latin typeface="+mj-lt"/>
              </a:rPr>
              <a:t>we wszystkich elementach wizualnych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004494"/>
                </a:solidFill>
                <a:latin typeface="+mj-lt"/>
              </a:rPr>
              <a:t>naklejki</a:t>
            </a:r>
            <a:r>
              <a:rPr lang="en-IE" dirty="0">
                <a:solidFill>
                  <a:srgbClr val="004494"/>
                </a:solidFill>
                <a:latin typeface="+mj-lt"/>
              </a:rPr>
              <a:t> na </a:t>
            </a:r>
            <a:r>
              <a:rPr lang="pl-PL" dirty="0">
                <a:solidFill>
                  <a:srgbClr val="004494"/>
                </a:solidFill>
                <a:latin typeface="+mj-lt"/>
              </a:rPr>
              <a:t>zakupiony sprzęt / wyposażenie</a:t>
            </a:r>
            <a:endParaRPr lang="en-IE" dirty="0"/>
          </a:p>
          <a:p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38638" y="3114197"/>
            <a:ext cx="3736052" cy="11388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158379" y="5219165"/>
            <a:ext cx="4723152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1800" b="1" dirty="0">
                <a:solidFill>
                  <a:srgbClr val="004494"/>
                </a:solidFill>
                <a:latin typeface="Arial"/>
                <a:cs typeface="Arial"/>
              </a:rPr>
              <a:t>Media społecznościowe</a:t>
            </a:r>
            <a:endParaRPr lang="en-GB" b="1" dirty="0">
              <a:solidFill>
                <a:srgbClr val="004494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IE" dirty="0">
                <a:solidFill>
                  <a:srgbClr val="004494"/>
                </a:solidFill>
              </a:rPr>
              <a:t>U</a:t>
            </a:r>
            <a:r>
              <a:rPr lang="pl-PL" dirty="0">
                <a:solidFill>
                  <a:srgbClr val="004494"/>
                </a:solidFill>
              </a:rPr>
              <a:t>życie standardowego hasztagu</a:t>
            </a:r>
            <a:r>
              <a:rPr lang="en-IE" dirty="0">
                <a:solidFill>
                  <a:srgbClr val="004494"/>
                </a:solidFill>
              </a:rPr>
              <a:t> </a:t>
            </a:r>
            <a:br>
              <a:rPr lang="en-IE" dirty="0">
                <a:solidFill>
                  <a:srgbClr val="004494"/>
                </a:solidFill>
              </a:rPr>
            </a:br>
            <a:r>
              <a:rPr lang="en-IE" dirty="0">
                <a:solidFill>
                  <a:srgbClr val="004494"/>
                </a:solidFill>
              </a:rPr>
              <a:t>i </a:t>
            </a:r>
            <a:r>
              <a:rPr lang="en-IE" dirty="0" err="1">
                <a:solidFill>
                  <a:srgbClr val="004494"/>
                </a:solidFill>
              </a:rPr>
              <a:t>oznaczanie</a:t>
            </a:r>
            <a:r>
              <a:rPr lang="en-IE" dirty="0">
                <a:solidFill>
                  <a:srgbClr val="004494"/>
                </a:solidFill>
              </a:rPr>
              <a:t> </a:t>
            </a:r>
            <a:r>
              <a:rPr lang="en-IE" dirty="0" err="1">
                <a:solidFill>
                  <a:srgbClr val="004494"/>
                </a:solidFill>
              </a:rPr>
              <a:t>profili</a:t>
            </a:r>
            <a:r>
              <a:rPr lang="en-IE" dirty="0">
                <a:solidFill>
                  <a:srgbClr val="004494"/>
                </a:solidFill>
              </a:rPr>
              <a:t> @</a:t>
            </a:r>
            <a:r>
              <a:rPr lang="en-IE" dirty="0" err="1">
                <a:solidFill>
                  <a:srgbClr val="004494"/>
                </a:solidFill>
              </a:rPr>
              <a:t>RegioPoland</a:t>
            </a:r>
            <a:r>
              <a:rPr lang="pl-PL" dirty="0">
                <a:solidFill>
                  <a:srgbClr val="004494"/>
                </a:solidFill>
              </a:rPr>
              <a:t> </a:t>
            </a:r>
            <a:r>
              <a:rPr lang="pl-PL" b="1" dirty="0" smtClean="0">
                <a:solidFill>
                  <a:srgbClr val="004494"/>
                </a:solidFill>
              </a:rPr>
              <a:t>#</a:t>
            </a:r>
            <a:r>
              <a:rPr lang="pl-PL" b="1" dirty="0">
                <a:solidFill>
                  <a:srgbClr val="004494"/>
                </a:solidFill>
              </a:rPr>
              <a:t>FunduszeEuropejskie </a:t>
            </a:r>
            <a:r>
              <a:rPr lang="en-GB" b="1" dirty="0">
                <a:solidFill>
                  <a:srgbClr val="004494"/>
                </a:solidFill>
              </a:rPr>
              <a:t>#</a:t>
            </a:r>
            <a:r>
              <a:rPr lang="en-GB" b="1" dirty="0" err="1" smtClean="0">
                <a:solidFill>
                  <a:srgbClr val="004494"/>
                </a:solidFill>
              </a:rPr>
              <a:t>FunduszeUE</a:t>
            </a:r>
            <a:endParaRPr lang="en-GB" b="1" dirty="0">
              <a:solidFill>
                <a:srgbClr val="004494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437855" y="5219165"/>
            <a:ext cx="3509904" cy="19327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1028700" y="1191952"/>
            <a:ext cx="49129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GB" b="1" dirty="0" err="1">
                <a:solidFill>
                  <a:srgbClr val="004494"/>
                </a:solidFill>
              </a:rPr>
              <a:t>Cel</a:t>
            </a:r>
            <a:r>
              <a:rPr lang="pl-PL" b="1" dirty="0">
                <a:solidFill>
                  <a:srgbClr val="004494"/>
                </a:solidFill>
              </a:rPr>
              <a:t> komunikacji</a:t>
            </a:r>
            <a:endParaRPr lang="en-GB" b="1" dirty="0">
              <a:solidFill>
                <a:srgbClr val="004494"/>
              </a:solidFill>
            </a:endParaRPr>
          </a:p>
          <a:p>
            <a:pPr marL="2857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4494"/>
                </a:solidFill>
              </a:rPr>
              <a:t>Inwestycje</a:t>
            </a:r>
            <a:r>
              <a:rPr lang="en-GB" dirty="0">
                <a:solidFill>
                  <a:srgbClr val="004494"/>
                </a:solidFill>
              </a:rPr>
              <a:t> </a:t>
            </a:r>
            <a:r>
              <a:rPr lang="en-GB" dirty="0" err="1">
                <a:solidFill>
                  <a:srgbClr val="004494"/>
                </a:solidFill>
              </a:rPr>
              <a:t>nie</a:t>
            </a:r>
            <a:r>
              <a:rPr lang="en-GB" dirty="0">
                <a:solidFill>
                  <a:srgbClr val="004494"/>
                </a:solidFill>
              </a:rPr>
              <a:t> </a:t>
            </a:r>
            <a:r>
              <a:rPr lang="en-GB" dirty="0" err="1">
                <a:solidFill>
                  <a:srgbClr val="004494"/>
                </a:solidFill>
              </a:rPr>
              <a:t>są</a:t>
            </a:r>
            <a:r>
              <a:rPr lang="en-GB" dirty="0">
                <a:solidFill>
                  <a:srgbClr val="004494"/>
                </a:solidFill>
              </a:rPr>
              <a:t> </a:t>
            </a:r>
            <a:r>
              <a:rPr lang="en-GB" dirty="0" err="1">
                <a:solidFill>
                  <a:srgbClr val="004494"/>
                </a:solidFill>
              </a:rPr>
              <a:t>celem</a:t>
            </a:r>
            <a:r>
              <a:rPr lang="en-GB" dirty="0">
                <a:solidFill>
                  <a:srgbClr val="004494"/>
                </a:solidFill>
              </a:rPr>
              <a:t> </a:t>
            </a:r>
            <a:r>
              <a:rPr lang="en-GB" dirty="0" err="1">
                <a:solidFill>
                  <a:srgbClr val="004494"/>
                </a:solidFill>
              </a:rPr>
              <a:t>samym</a:t>
            </a:r>
            <a:r>
              <a:rPr lang="en-GB" dirty="0">
                <a:solidFill>
                  <a:srgbClr val="004494"/>
                </a:solidFill>
              </a:rPr>
              <a:t> w </a:t>
            </a:r>
            <a:r>
              <a:rPr lang="en-GB" dirty="0" err="1">
                <a:solidFill>
                  <a:srgbClr val="004494"/>
                </a:solidFill>
              </a:rPr>
              <a:t>sobie</a:t>
            </a:r>
            <a:r>
              <a:rPr lang="pl-PL" dirty="0">
                <a:solidFill>
                  <a:srgbClr val="004494"/>
                </a:solidFill>
              </a:rPr>
              <a:t> </a:t>
            </a:r>
          </a:p>
          <a:p>
            <a:pPr marL="2857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494"/>
                </a:solidFill>
              </a:rPr>
              <a:t>Kontekst Unii Europejskiej</a:t>
            </a:r>
          </a:p>
          <a:p>
            <a:pPr marL="2857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494"/>
                </a:solidFill>
              </a:rPr>
              <a:t>Promujemy </a:t>
            </a:r>
            <a:r>
              <a:rPr lang="en-IE" dirty="0" err="1">
                <a:solidFill>
                  <a:srgbClr val="004494"/>
                </a:solidFill>
              </a:rPr>
              <a:t>efekty</a:t>
            </a:r>
            <a:r>
              <a:rPr lang="en-IE" dirty="0">
                <a:solidFill>
                  <a:srgbClr val="004494"/>
                </a:solidFill>
              </a:rPr>
              <a:t> </a:t>
            </a:r>
            <a:r>
              <a:rPr lang="pl-PL" dirty="0" err="1">
                <a:solidFill>
                  <a:srgbClr val="004494"/>
                </a:solidFill>
              </a:rPr>
              <a:t>projektó</a:t>
            </a:r>
            <a:r>
              <a:rPr lang="en-IE" dirty="0">
                <a:solidFill>
                  <a:srgbClr val="004494"/>
                </a:solidFill>
              </a:rPr>
              <a:t>w</a:t>
            </a:r>
            <a:r>
              <a:rPr lang="pl-PL" dirty="0">
                <a:solidFill>
                  <a:srgbClr val="004494"/>
                </a:solidFill>
              </a:rPr>
              <a:t>/politykę spójności, nie osoby czy instytucje</a:t>
            </a:r>
          </a:p>
          <a:p>
            <a:pPr>
              <a:spcBef>
                <a:spcPts val="300"/>
              </a:spcBef>
              <a:buClr>
                <a:schemeClr val="tx2"/>
              </a:buClr>
            </a:pPr>
            <a:endParaRPr lang="pl-PL" dirty="0">
              <a:solidFill>
                <a:srgbClr val="004494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rgbClr val="004494"/>
              </a:solidFill>
            </a:endParaRPr>
          </a:p>
          <a:p>
            <a:pPr>
              <a:buClr>
                <a:schemeClr val="tx2"/>
              </a:buClr>
            </a:pPr>
            <a:endParaRPr lang="en-US" dirty="0"/>
          </a:p>
          <a:p>
            <a:endParaRPr lang="en-GB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955015" y="4672871"/>
            <a:ext cx="248108" cy="554441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7478999" y="1833467"/>
            <a:ext cx="3028034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7791242" y="1436815"/>
            <a:ext cx="417677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Informacje prasowe</a:t>
            </a:r>
            <a:endParaRPr lang="en-GB" b="1" dirty="0">
              <a:solidFill>
                <a:srgbClr val="00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pl-PL" sz="1600" dirty="0">
                <a:solidFill>
                  <a:srgbClr val="004494"/>
                </a:solidFill>
              </a:rPr>
              <a:t>w nagłówku, podtytule lub w tekście komunikatu prasowego odniesieni</a:t>
            </a:r>
            <a:r>
              <a:rPr lang="en-IE" sz="1600" dirty="0">
                <a:solidFill>
                  <a:srgbClr val="004494"/>
                </a:solidFill>
              </a:rPr>
              <a:t>e</a:t>
            </a:r>
            <a:r>
              <a:rPr lang="pl-PL" sz="1600" dirty="0">
                <a:solidFill>
                  <a:srgbClr val="004494"/>
                </a:solidFill>
              </a:rPr>
              <a:t> do </a:t>
            </a:r>
            <a:r>
              <a:rPr lang="pl-PL" sz="1600" b="1" dirty="0">
                <a:solidFill>
                  <a:srgbClr val="004494"/>
                </a:solidFill>
              </a:rPr>
              <a:t>budżetu UE/ Unii Europejskiej </a:t>
            </a:r>
            <a:r>
              <a:rPr lang="pl-PL" sz="1600" dirty="0">
                <a:solidFill>
                  <a:srgbClr val="004494"/>
                </a:solidFill>
              </a:rPr>
              <a:t>(nie tylko do niezrozumiałych skrótów </a:t>
            </a:r>
            <a:r>
              <a:rPr lang="en-IE" sz="1600" dirty="0" smtClean="0">
                <a:solidFill>
                  <a:srgbClr val="004494"/>
                </a:solidFill>
              </a:rPr>
              <a:t>np. FEL = </a:t>
            </a:r>
            <a:r>
              <a:rPr lang="en-IE" sz="1600" dirty="0" err="1" smtClean="0">
                <a:solidFill>
                  <a:srgbClr val="004494"/>
                </a:solidFill>
              </a:rPr>
              <a:t>Fundusze</a:t>
            </a:r>
            <a:r>
              <a:rPr lang="en-IE" sz="1600" dirty="0" smtClean="0">
                <a:solidFill>
                  <a:srgbClr val="004494"/>
                </a:solidFill>
              </a:rPr>
              <a:t> </a:t>
            </a:r>
            <a:r>
              <a:rPr lang="en-IE" sz="1600" dirty="0" err="1" smtClean="0">
                <a:solidFill>
                  <a:srgbClr val="004494"/>
                </a:solidFill>
              </a:rPr>
              <a:t>Europejskie</a:t>
            </a:r>
            <a:r>
              <a:rPr lang="en-IE" sz="1600" dirty="0" smtClean="0">
                <a:solidFill>
                  <a:srgbClr val="004494"/>
                </a:solidFill>
              </a:rPr>
              <a:t> </a:t>
            </a:r>
            <a:r>
              <a:rPr lang="en-IE" sz="1600" dirty="0" err="1" smtClean="0">
                <a:solidFill>
                  <a:srgbClr val="004494"/>
                </a:solidFill>
              </a:rPr>
              <a:t>dla</a:t>
            </a:r>
            <a:r>
              <a:rPr lang="en-IE" sz="1600" dirty="0" smtClean="0">
                <a:solidFill>
                  <a:srgbClr val="004494"/>
                </a:solidFill>
              </a:rPr>
              <a:t> </a:t>
            </a:r>
            <a:r>
              <a:rPr lang="en-IE" sz="1600" dirty="0" err="1" smtClean="0">
                <a:solidFill>
                  <a:srgbClr val="004494"/>
                </a:solidFill>
              </a:rPr>
              <a:t>Lubuskiego</a:t>
            </a:r>
            <a:r>
              <a:rPr lang="en-IE" sz="1600" dirty="0" smtClean="0">
                <a:solidFill>
                  <a:srgbClr val="004494"/>
                </a:solidFill>
              </a:rPr>
              <a:t> 2021-2027 </a:t>
            </a:r>
            <a:r>
              <a:rPr lang="pl-PL" sz="1600" dirty="0" err="1" smtClean="0">
                <a:solidFill>
                  <a:srgbClr val="004494"/>
                </a:solidFill>
              </a:rPr>
              <a:t>itd</a:t>
            </a:r>
            <a:r>
              <a:rPr lang="pl-PL" sz="1600" dirty="0">
                <a:solidFill>
                  <a:srgbClr val="004494"/>
                </a:solidFill>
              </a:rPr>
              <a:t>). </a:t>
            </a:r>
            <a:endParaRPr lang="en-US" sz="1600" dirty="0">
              <a:solidFill>
                <a:srgbClr val="004494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6892793" y="1833467"/>
            <a:ext cx="586443" cy="673295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Hexagon 26"/>
          <p:cNvSpPr/>
          <p:nvPr/>
        </p:nvSpPr>
        <p:spPr>
          <a:xfrm>
            <a:off x="5635513" y="4063670"/>
            <a:ext cx="1174163" cy="962681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35910" y="5026351"/>
            <a:ext cx="301682" cy="5083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37592" y="5559329"/>
            <a:ext cx="4418255" cy="14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42424" y="2791051"/>
            <a:ext cx="4057749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4494"/>
                </a:solidFill>
              </a:rPr>
              <a:t>Zakres</a:t>
            </a:r>
            <a:endParaRPr lang="en-GB" b="1" dirty="0">
              <a:solidFill>
                <a:srgbClr val="004494"/>
              </a:solidFill>
            </a:endParaRPr>
          </a:p>
          <a:p>
            <a:pPr marL="2857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4494"/>
                </a:solidFill>
              </a:rPr>
              <a:t>Nie tylko pojedyncze projekty, ale również </a:t>
            </a:r>
            <a:r>
              <a:rPr lang="pl-PL" b="1" dirty="0">
                <a:solidFill>
                  <a:srgbClr val="004494"/>
                </a:solidFill>
              </a:rPr>
              <a:t>schematy </a:t>
            </a:r>
            <a:r>
              <a:rPr lang="pl-PL" b="1" dirty="0" smtClean="0">
                <a:solidFill>
                  <a:srgbClr val="004494"/>
                </a:solidFill>
              </a:rPr>
              <a:t>pomocowe</a:t>
            </a:r>
            <a:r>
              <a:rPr lang="en-IE" b="1" dirty="0" smtClean="0">
                <a:solidFill>
                  <a:srgbClr val="004494"/>
                </a:solidFill>
              </a:rPr>
              <a:t> i </a:t>
            </a:r>
            <a:r>
              <a:rPr lang="en-IE" b="1" dirty="0" err="1" smtClean="0">
                <a:solidFill>
                  <a:srgbClr val="004494"/>
                </a:solidFill>
              </a:rPr>
              <a:t>Instrumenty</a:t>
            </a:r>
            <a:r>
              <a:rPr lang="en-IE" b="1" dirty="0" smtClean="0">
                <a:solidFill>
                  <a:srgbClr val="004494"/>
                </a:solidFill>
              </a:rPr>
              <a:t> </a:t>
            </a:r>
            <a:r>
              <a:rPr lang="en-IE" b="1" dirty="0" err="1" smtClean="0">
                <a:solidFill>
                  <a:srgbClr val="004494"/>
                </a:solidFill>
              </a:rPr>
              <a:t>Finansowe</a:t>
            </a:r>
            <a:endParaRPr lang="pl-PL" b="1" dirty="0">
              <a:solidFill>
                <a:srgbClr val="004494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6589135" y="3564944"/>
            <a:ext cx="1174163" cy="962681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531" y="3248605"/>
            <a:ext cx="419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590262"/>
            <a:ext cx="10870097" cy="435884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Dodatkowe</a:t>
            </a: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 obowiązki dla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operacji o strategicznym znaczeniu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200" dirty="0">
                <a:solidFill>
                  <a:schemeClr val="tx2">
                    <a:lumMod val="75000"/>
                  </a:schemeClr>
                </a:solidFill>
              </a:rPr>
              <a:t>lub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pl-PL" sz="2200" b="1" dirty="0">
                <a:solidFill>
                  <a:schemeClr val="tx2">
                    <a:lumMod val="75000"/>
                  </a:schemeClr>
                </a:solidFill>
              </a:rPr>
              <a:t> mln EUR</a:t>
            </a:r>
            <a:endParaRPr lang="en-GB" sz="2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algn="just">
              <a:defRPr/>
            </a:pPr>
            <a:r>
              <a:rPr lang="pl-PL" sz="2200" b="1" dirty="0">
                <a:solidFill>
                  <a:srgbClr val="FF0000"/>
                </a:solidFill>
              </a:rPr>
              <a:t>K</a:t>
            </a:r>
            <a:r>
              <a:rPr lang="en-IE" sz="2200" b="1" dirty="0" err="1">
                <a:solidFill>
                  <a:srgbClr val="FF0000"/>
                </a:solidFill>
              </a:rPr>
              <a:t>orekta</a:t>
            </a:r>
            <a:r>
              <a:rPr lang="en-IE" sz="2200" b="1" dirty="0">
                <a:solidFill>
                  <a:srgbClr val="FF0000"/>
                </a:solidFill>
              </a:rPr>
              <a:t> </a:t>
            </a:r>
            <a:r>
              <a:rPr lang="en-IE" sz="2200" b="1" dirty="0" err="1">
                <a:solidFill>
                  <a:srgbClr val="FF0000"/>
                </a:solidFill>
              </a:rPr>
              <a:t>finansowa</a:t>
            </a:r>
            <a:r>
              <a:rPr lang="pl-PL" sz="2200" b="1" dirty="0">
                <a:solidFill>
                  <a:srgbClr val="FF0000"/>
                </a:solidFill>
              </a:rPr>
              <a:t> do </a:t>
            </a:r>
            <a:r>
              <a:rPr lang="en-GB" sz="2200" b="1" dirty="0">
                <a:solidFill>
                  <a:srgbClr val="FF0000"/>
                </a:solidFill>
              </a:rPr>
              <a:t>3% </a:t>
            </a:r>
            <a:r>
              <a:rPr lang="pl-PL" sz="2200" b="1" dirty="0">
                <a:solidFill>
                  <a:srgbClr val="FF0000"/>
                </a:solidFill>
              </a:rPr>
              <a:t>za niezgodność z wymogami</a:t>
            </a:r>
            <a:endParaRPr lang="en-IE" sz="2200" b="1" dirty="0">
              <a:solidFill>
                <a:srgbClr val="FF0000"/>
              </a:solidFill>
              <a:cs typeface="Arial"/>
            </a:endParaRPr>
          </a:p>
          <a:p>
            <a:pPr lvl="0" algn="just">
              <a:buClrTx/>
            </a:pPr>
            <a:r>
              <a:rPr lang="en-GB" sz="2200" dirty="0">
                <a:solidFill>
                  <a:srgbClr val="00449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pl-PL" sz="2200" dirty="0" smtClean="0">
                <a:solidFill>
                  <a:srgbClr val="00449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odkreślenie </a:t>
            </a:r>
            <a:r>
              <a:rPr lang="pl-PL" sz="2200" dirty="0">
                <a:solidFill>
                  <a:srgbClr val="00449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celów regionalnych i Polski w kontekście celów rozwojowych Unii (zgodnie z zasadą, w której </a:t>
            </a:r>
            <a:r>
              <a:rPr lang="pl-PL" sz="2200" b="1" dirty="0">
                <a:solidFill>
                  <a:srgbClr val="00449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rozwój regionów i kraju stanowi rozwój całej Unii</a:t>
            </a:r>
            <a:r>
              <a:rPr lang="pl-PL" sz="2200" dirty="0">
                <a:solidFill>
                  <a:srgbClr val="00449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endParaRPr lang="en-GB" sz="2200" dirty="0">
              <a:solidFill>
                <a:srgbClr val="00449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Tx/>
            </a:pPr>
            <a:r>
              <a:rPr lang="en-GB" sz="2200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I</a:t>
            </a:r>
            <a:r>
              <a:rPr lang="pl-PL" sz="2200" dirty="0" err="1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ntensyfikacja</a:t>
            </a:r>
            <a:r>
              <a:rPr lang="pl-PL" sz="2200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pl-PL" sz="2200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działań skierowanych do </a:t>
            </a:r>
            <a:r>
              <a:rPr lang="pl-PL" sz="2200" b="1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ogółu społeczeństwa </a:t>
            </a:r>
            <a:endParaRPr lang="en-GB" sz="2200" b="1" dirty="0">
              <a:solidFill>
                <a:srgbClr val="004494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>
              <a:buClrTx/>
            </a:pPr>
            <a:r>
              <a:rPr lang="en-GB" sz="2200" b="1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P</a:t>
            </a:r>
            <a:r>
              <a:rPr lang="en-GB" sz="2200" b="1" dirty="0" err="1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odejście</a:t>
            </a:r>
            <a:r>
              <a:rPr lang="en-GB" sz="2200" b="1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GB" sz="2200" b="1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jakościowe</a:t>
            </a:r>
            <a:r>
              <a:rPr lang="en-GB" sz="2200" b="1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GB" sz="2200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a </a:t>
            </a:r>
            <a:r>
              <a:rPr lang="en-GB" sz="2200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nie</a:t>
            </a:r>
            <a:r>
              <a:rPr lang="en-GB" sz="2200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GB" sz="2200" dirty="0" err="1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ilościowe</a:t>
            </a:r>
            <a:r>
              <a:rPr lang="pl-PL" sz="2200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(brak zgodny </a:t>
            </a:r>
            <a:r>
              <a:rPr lang="en-IE" sz="2200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na</a:t>
            </a:r>
            <a:r>
              <a:rPr lang="pl-PL" sz="2200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zakupy gadżetów reklamowych, w szczególności wykonanych z materiałów </a:t>
            </a:r>
            <a:r>
              <a:rPr lang="pl-PL" sz="2200" dirty="0" err="1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nieekologicznych</a:t>
            </a:r>
            <a:r>
              <a:rPr lang="pl-PL" sz="2200" dirty="0" smtClean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, oraz druków)</a:t>
            </a:r>
            <a:endParaRPr lang="en-GB" sz="2200" b="1" dirty="0">
              <a:solidFill>
                <a:srgbClr val="004494"/>
              </a:solidFill>
              <a:ea typeface="Verdana"/>
              <a:cs typeface="Verdana" panose="020B0604030504040204" pitchFamily="34" charset="0"/>
            </a:endParaRPr>
          </a:p>
          <a:p>
            <a:pPr>
              <a:defRPr/>
            </a:pPr>
            <a:endParaRPr lang="en-IE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Co </a:t>
            </a:r>
            <a:r>
              <a:rPr lang="en-IE" b="1" dirty="0" err="1" smtClean="0"/>
              <a:t>nowego</a:t>
            </a:r>
            <a:r>
              <a:rPr lang="en-IE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76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590262"/>
            <a:ext cx="10870097" cy="43588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Z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większenie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spójności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komunikatu (jedna marka)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.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KE/IZ/</a:t>
            </a:r>
            <a:r>
              <a:rPr lang="de-AT" dirty="0" err="1">
                <a:solidFill>
                  <a:schemeClr val="tx2">
                    <a:lumMod val="75000"/>
                  </a:schemeClr>
                </a:solidFill>
              </a:rPr>
              <a:t>beneficjenci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p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romujemy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TYLKO </a:t>
            </a:r>
            <a:r>
              <a:rPr lang="en-IE" b="1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Fundusze</a:t>
            </a:r>
            <a:r>
              <a:rPr lang="en-IE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b="1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Europejskie</a:t>
            </a:r>
            <a:r>
              <a:rPr lang="en-IE" b="1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(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nie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instytucje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wdra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ża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j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ą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ce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lub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osoby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ea typeface="Verdana"/>
                <a:cs typeface="Verdana" panose="020B0604030504040204" pitchFamily="34" charset="0"/>
              </a:rPr>
              <a:t>)</a:t>
            </a:r>
            <a:endParaRPr lang="de-AT" dirty="0">
              <a:solidFill>
                <a:schemeClr val="tx2">
                  <a:lumMod val="75000"/>
                </a:schemeClr>
              </a:solidFill>
              <a:ea typeface="Verdana"/>
            </a:endParaRPr>
          </a:p>
          <a:p>
            <a:r>
              <a:rPr lang="de-AT" sz="2400" dirty="0" err="1">
                <a:solidFill>
                  <a:schemeClr val="tx2">
                    <a:lumMod val="75000"/>
                  </a:schemeClr>
                </a:solidFill>
              </a:rPr>
              <a:t>Jedno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lity </a:t>
            </a:r>
            <a:r>
              <a:rPr lang="pl-PL" sz="2400" dirty="0" err="1">
                <a:solidFill>
                  <a:schemeClr val="tx2">
                    <a:lumMod val="75000"/>
                  </a:schemeClr>
                </a:solidFill>
              </a:rPr>
              <a:t>branding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Unia Europejska jako marka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, nie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 będziemy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dłużej używać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w tym celu </a:t>
            </a:r>
            <a:r>
              <a:rPr lang="de-AT" sz="2400" dirty="0" err="1">
                <a:solidFill>
                  <a:schemeClr val="tx2">
                    <a:lumMod val="75000"/>
                  </a:schemeClr>
                </a:solidFill>
              </a:rPr>
              <a:t>funduszy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AT" sz="2400" dirty="0" err="1">
                <a:solidFill>
                  <a:schemeClr val="tx2">
                    <a:lumMod val="75000"/>
                  </a:schemeClr>
                </a:solidFill>
              </a:rPr>
              <a:t>lub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AT" sz="2400" dirty="0" err="1">
                <a:solidFill>
                  <a:schemeClr val="tx2">
                    <a:lumMod val="75000"/>
                  </a:schemeClr>
                </a:solidFill>
              </a:rPr>
              <a:t>programów</a:t>
            </a:r>
            <a:r>
              <a:rPr lang="de-AT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de-AT" sz="2400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lvl="1"/>
            <a:r>
              <a:rPr lang="en-IE" b="1" dirty="0" err="1">
                <a:solidFill>
                  <a:schemeClr val="tx2">
                    <a:lumMod val="75000"/>
                  </a:schemeClr>
                </a:solidFill>
              </a:rPr>
              <a:t>Nazwy</a:t>
            </a:r>
            <a:r>
              <a:rPr lang="en-IE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E" b="1" dirty="0" err="1">
                <a:solidFill>
                  <a:schemeClr val="tx2">
                    <a:lumMod val="75000"/>
                  </a:schemeClr>
                </a:solidFill>
              </a:rPr>
              <a:t>programów</a:t>
            </a:r>
            <a:r>
              <a:rPr lang="en-IE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IE" b="1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Fundusze</a:t>
            </a:r>
            <a:r>
              <a:rPr lang="en-IE" b="1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 </a:t>
            </a:r>
            <a:r>
              <a:rPr lang="en-IE" b="1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Europejskie</a:t>
            </a:r>
            <a:r>
              <a:rPr lang="en-IE" b="1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 </a:t>
            </a:r>
            <a:r>
              <a:rPr lang="en-IE" b="1" dirty="0" err="1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dla</a:t>
            </a:r>
            <a:r>
              <a:rPr lang="en-IE" b="1" dirty="0">
                <a:solidFill>
                  <a:srgbClr val="004494"/>
                </a:solidFill>
                <a:ea typeface="Verdana"/>
                <a:cs typeface="Verdana" panose="020B0604030504040204" pitchFamily="34" charset="0"/>
              </a:rPr>
              <a:t>...</a:t>
            </a:r>
            <a:endParaRPr lang="en-IE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IE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Nazwy</a:t>
            </a:r>
            <a:r>
              <a:rPr lang="en-IE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priorytet</a:t>
            </a:r>
            <a:r>
              <a:rPr lang="en-IE" b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Verdana" panose="020B0604030504040204" pitchFamily="34" charset="0"/>
              </a:rPr>
              <a:t>ów</a:t>
            </a:r>
            <a:r>
              <a:rPr lang="en-IE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=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cele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polityki</a:t>
            </a:r>
            <a:r>
              <a:rPr lang="en-IE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spójności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UE w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korelacji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z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ce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ami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polityki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IE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sp</a:t>
            </a:r>
            <a:r>
              <a:rPr lang="en-IE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Verdana" panose="020B0604030504040204" pitchFamily="34" charset="0"/>
              </a:rPr>
              <a:t>ó</a:t>
            </a:r>
            <a:r>
              <a:rPr lang="en-IE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jności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: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bardziej inteligentna Europa, bardziej przyjazna dla środowiska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bezemisyjna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Europa, lepiej połączona Europa, Europa o silniejszym wymiarze społecznym, Europa bliżej obywateli</a:t>
            </a:r>
            <a:endParaRPr lang="en-IE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en-IE" b="1" dirty="0" err="1">
                <a:solidFill>
                  <a:schemeClr val="tx2">
                    <a:lumMod val="75000"/>
                  </a:schemeClr>
                </a:solidFill>
              </a:rPr>
              <a:t>Profesjonalizacja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</a:rPr>
              <a:t>kadr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</a:rPr>
              <a:t>zajmujących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E" dirty="0" err="1">
                <a:solidFill>
                  <a:schemeClr val="tx2">
                    <a:lumMod val="75000"/>
                  </a:schemeClr>
                </a:solidFill>
              </a:rPr>
              <a:t>się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info-promo </a:t>
            </a:r>
            <a:endParaRPr lang="en-IE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lvl="1"/>
            <a:endParaRPr lang="de-AT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Co </a:t>
            </a:r>
            <a:r>
              <a:rPr lang="en-IE" b="1" dirty="0" err="1" smtClean="0"/>
              <a:t>nowego</a:t>
            </a:r>
            <a:r>
              <a:rPr lang="en-IE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75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/>
              <a:t>  </a:t>
            </a:r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en-US" sz="3200"/>
              <a:t> 47 (1)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Symbol </a:t>
            </a:r>
            <a:r>
              <a:rPr lang="en-US" sz="3200" err="1"/>
              <a:t>Unii</a:t>
            </a:r>
            <a:endParaRPr lang="en-GB" sz="320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5"/>
            <a:ext cx="10972800" cy="363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i="1" dirty="0" err="1"/>
              <a:t>Państwa</a:t>
            </a:r>
            <a:r>
              <a:rPr lang="en-US" i="1" dirty="0"/>
              <a:t> </a:t>
            </a:r>
            <a:r>
              <a:rPr lang="en-US" i="1" dirty="0" err="1"/>
              <a:t>członkowskie</a:t>
            </a:r>
            <a:r>
              <a:rPr lang="en-US" i="1" dirty="0"/>
              <a:t>, </a:t>
            </a:r>
            <a:r>
              <a:rPr lang="en-US" i="1" dirty="0" err="1"/>
              <a:t>instytucje</a:t>
            </a:r>
            <a:r>
              <a:rPr lang="en-US" i="1" dirty="0"/>
              <a:t> </a:t>
            </a:r>
            <a:r>
              <a:rPr lang="en-US" i="1" dirty="0" err="1"/>
              <a:t>zarządzające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beneficjenci</a:t>
            </a:r>
            <a:r>
              <a:rPr lang="en-US" i="1" dirty="0"/>
              <a:t> </a:t>
            </a:r>
            <a:r>
              <a:rPr lang="en-US" i="1" dirty="0" err="1"/>
              <a:t>używają</a:t>
            </a:r>
            <a:r>
              <a:rPr lang="en-US" i="1" dirty="0"/>
              <a:t> </a:t>
            </a:r>
            <a:r>
              <a:rPr lang="en-US" i="1" dirty="0" err="1"/>
              <a:t>emblematu</a:t>
            </a:r>
            <a:r>
              <a:rPr lang="en-US" i="1" dirty="0"/>
              <a:t> </a:t>
            </a:r>
            <a:r>
              <a:rPr lang="en-US" i="1" dirty="0" err="1"/>
              <a:t>Unii</a:t>
            </a:r>
            <a:r>
              <a:rPr lang="en-US" i="1" dirty="0"/>
              <a:t> </a:t>
            </a:r>
            <a:r>
              <a:rPr lang="en-US" i="1" dirty="0" err="1"/>
              <a:t>Europejskiej</a:t>
            </a:r>
            <a:r>
              <a:rPr lang="en-US" i="1" dirty="0"/>
              <a:t> </a:t>
            </a:r>
            <a:r>
              <a:rPr lang="en-US" i="1" dirty="0" err="1"/>
              <a:t>zgodnie</a:t>
            </a:r>
            <a:r>
              <a:rPr lang="en-US" i="1" dirty="0"/>
              <a:t> z </a:t>
            </a:r>
            <a:r>
              <a:rPr lang="pl-PL" i="1" dirty="0"/>
              <a:t>Z</a:t>
            </a:r>
            <a:r>
              <a:rPr lang="en-US" i="1" dirty="0" err="1"/>
              <a:t>ałącznikiem</a:t>
            </a:r>
            <a:r>
              <a:rPr lang="en-US" i="1" dirty="0"/>
              <a:t> IX w </a:t>
            </a:r>
            <a:r>
              <a:rPr lang="en-US" i="1" dirty="0" err="1"/>
              <a:t>trakcie</a:t>
            </a:r>
            <a:r>
              <a:rPr lang="en-US" i="1" dirty="0"/>
              <a:t> </a:t>
            </a:r>
            <a:r>
              <a:rPr lang="en-US" i="1" dirty="0" err="1"/>
              <a:t>realizowania</a:t>
            </a:r>
            <a:r>
              <a:rPr lang="en-US" i="1" dirty="0"/>
              <a:t> </a:t>
            </a:r>
            <a:r>
              <a:rPr lang="en-US" i="1" dirty="0" err="1"/>
              <a:t>działań</a:t>
            </a:r>
            <a:r>
              <a:rPr lang="en-US" i="1" dirty="0"/>
              <a:t> </a:t>
            </a:r>
            <a:r>
              <a:rPr lang="en-US" i="1" dirty="0" err="1"/>
              <a:t>związanych</a:t>
            </a:r>
            <a:r>
              <a:rPr lang="en-US" i="1" dirty="0"/>
              <a:t> z </a:t>
            </a:r>
            <a:r>
              <a:rPr lang="en-US" i="1" dirty="0" err="1"/>
              <a:t>eksponowaniem</a:t>
            </a:r>
            <a:r>
              <a:rPr lang="en-US" i="1" dirty="0"/>
              <a:t>, </a:t>
            </a:r>
            <a:r>
              <a:rPr lang="en-US" i="1" dirty="0" err="1"/>
              <a:t>przejrzystością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komunikacją</a:t>
            </a:r>
            <a:r>
              <a:rPr lang="en-US" i="1" dirty="0"/>
              <a:t>.</a:t>
            </a:r>
          </a:p>
          <a:p>
            <a:pPr marL="0" indent="0">
              <a:buNone/>
            </a:pPr>
            <a:r>
              <a:rPr lang="en-US" sz="1400" b="1" i="1" dirty="0" err="1"/>
              <a:t>Załącznik</a:t>
            </a:r>
            <a:r>
              <a:rPr lang="en-US" sz="1400" b="1" i="1" dirty="0"/>
              <a:t> IX:</a:t>
            </a:r>
            <a:r>
              <a:rPr lang="pl-PL" sz="1400" b="1" i="1" dirty="0"/>
              <a:t> Komunikacja i widoczność art.. 47,49 i 50</a:t>
            </a:r>
          </a:p>
          <a:p>
            <a:pPr marL="0" indent="0">
              <a:buNone/>
            </a:pPr>
            <a:endParaRPr lang="pl-PL" sz="1400" b="1" i="1" dirty="0"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18B904-363C-85C6-1713-9DD145852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40" y="4508874"/>
            <a:ext cx="2239297" cy="15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err="1"/>
              <a:t>ykuł</a:t>
            </a:r>
            <a:r>
              <a:rPr lang="pl-PL" sz="3200" dirty="0"/>
              <a:t> </a:t>
            </a:r>
            <a:r>
              <a:rPr lang="en-US" sz="3200"/>
              <a:t>47 (2)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 Symbol Unii</a:t>
            </a:r>
            <a:endParaRPr lang="en-GB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6"/>
            <a:ext cx="11232223" cy="4066657"/>
          </a:xfrm>
          <a:solidFill>
            <a:srgbClr val="BDDE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AT" b="1" u="sng" dirty="0"/>
              <a:t>W </a:t>
            </a:r>
            <a:r>
              <a:rPr lang="de-AT" b="1" u="sng" dirty="0" err="1"/>
              <a:t>praktyce</a:t>
            </a:r>
            <a:r>
              <a:rPr lang="de-AT" b="1" dirty="0"/>
              <a:t>:</a:t>
            </a:r>
            <a:endParaRPr lang="de-AT" b="1" dirty="0">
              <a:cs typeface="Arial"/>
            </a:endParaRPr>
          </a:p>
          <a:p>
            <a:pPr marL="456565" indent="-456565"/>
            <a:r>
              <a:rPr lang="de-AT" dirty="0"/>
              <a:t>Symbol UE </a:t>
            </a:r>
            <a:r>
              <a:rPr lang="de-AT" dirty="0" err="1"/>
              <a:t>jako</a:t>
            </a:r>
            <a:r>
              <a:rPr lang="de-AT" dirty="0"/>
              <a:t> </a:t>
            </a:r>
            <a:r>
              <a:rPr lang="de-AT" dirty="0" err="1"/>
              <a:t>centralny</a:t>
            </a:r>
            <a:r>
              <a:rPr lang="de-AT" dirty="0"/>
              <a:t> </a:t>
            </a:r>
            <a:r>
              <a:rPr lang="de-AT" dirty="0" err="1"/>
              <a:t>element</a:t>
            </a:r>
            <a:r>
              <a:rPr lang="de-AT" dirty="0"/>
              <a:t> </a:t>
            </a:r>
            <a:r>
              <a:rPr lang="de-AT" dirty="0" err="1"/>
              <a:t>wszystkich</a:t>
            </a:r>
            <a:r>
              <a:rPr lang="de-AT" dirty="0"/>
              <a:t> </a:t>
            </a:r>
            <a:r>
              <a:rPr lang="de-AT" dirty="0" err="1"/>
              <a:t>działań</a:t>
            </a:r>
            <a:r>
              <a:rPr lang="de-AT" dirty="0"/>
              <a:t> </a:t>
            </a:r>
            <a:r>
              <a:rPr lang="de-AT" dirty="0" err="1"/>
              <a:t>promocyjnych</a:t>
            </a:r>
            <a:endParaRPr lang="en-IE" dirty="0">
              <a:cs typeface="Arial"/>
            </a:endParaRPr>
          </a:p>
          <a:p>
            <a:pPr marL="456565" indent="-456565"/>
            <a:r>
              <a:rPr lang="en-IE" dirty="0" err="1" smtClean="0"/>
              <a:t>Istnieje</a:t>
            </a:r>
            <a:r>
              <a:rPr lang="en-IE" dirty="0" smtClean="0"/>
              <a:t> “</a:t>
            </a:r>
            <a:r>
              <a:rPr lang="de-AT" dirty="0"/>
              <a:t>C</a:t>
            </a:r>
            <a:r>
              <a:rPr lang="de-AT" dirty="0" smtClean="0"/>
              <a:t>entrum </a:t>
            </a:r>
            <a:r>
              <a:rPr lang="de-AT" dirty="0" err="1"/>
              <a:t>pobierania</a:t>
            </a:r>
            <a:r>
              <a:rPr lang="de-AT" dirty="0"/>
              <a:t> </a:t>
            </a:r>
            <a:r>
              <a:rPr lang="pl-PL" dirty="0" smtClean="0"/>
              <a:t>marki</a:t>
            </a:r>
            <a:r>
              <a:rPr lang="en-IE" dirty="0" smtClean="0"/>
              <a:t>”</a:t>
            </a:r>
            <a:endParaRPr lang="en-GB" dirty="0">
              <a:cs typeface="Arial"/>
            </a:endParaRPr>
          </a:p>
          <a:p>
            <a:pPr marL="456565" indent="-456565"/>
            <a:r>
              <a:rPr lang="de-AT" dirty="0" err="1"/>
              <a:t>Dla</a:t>
            </a:r>
            <a:r>
              <a:rPr lang="de-AT" dirty="0"/>
              <a:t> </a:t>
            </a:r>
            <a:r>
              <a:rPr lang="de-AT" dirty="0" err="1" smtClean="0"/>
              <a:t>przejrzystości</a:t>
            </a:r>
            <a:r>
              <a:rPr lang="de-AT" dirty="0"/>
              <a:t>: </a:t>
            </a:r>
            <a:r>
              <a:rPr lang="de-AT" dirty="0" err="1"/>
              <a:t>brak</a:t>
            </a:r>
            <a:r>
              <a:rPr lang="de-AT" dirty="0"/>
              <a:t> </a:t>
            </a:r>
            <a:r>
              <a:rPr lang="de-AT" dirty="0" err="1"/>
              <a:t>wzmianki</a:t>
            </a:r>
            <a:r>
              <a:rPr lang="de-AT" dirty="0"/>
              <a:t> o </a:t>
            </a:r>
            <a:r>
              <a:rPr lang="de-AT" dirty="0" err="1"/>
              <a:t>poszczególnych</a:t>
            </a:r>
            <a:r>
              <a:rPr lang="de-AT" dirty="0"/>
              <a:t> </a:t>
            </a:r>
            <a:r>
              <a:rPr lang="de-AT" dirty="0" err="1"/>
              <a:t>programach</a:t>
            </a:r>
            <a:r>
              <a:rPr lang="de-AT" dirty="0"/>
              <a:t> i </a:t>
            </a:r>
            <a:r>
              <a:rPr lang="de-AT" dirty="0" err="1"/>
              <a:t>funduszach</a:t>
            </a:r>
            <a:endParaRPr lang="de-AT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7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dirty="0" err="1"/>
              <a:t>ykuł</a:t>
            </a:r>
            <a:r>
              <a:rPr lang="pl-PL" sz="3200" dirty="0"/>
              <a:t> 50 (1)</a:t>
            </a:r>
            <a:br>
              <a:rPr lang="pl-PL" sz="3200" dirty="0"/>
            </a:br>
            <a:r>
              <a:rPr lang="en-US" sz="3200" dirty="0" err="1"/>
              <a:t>Obowiązki</a:t>
            </a:r>
            <a:r>
              <a:rPr lang="en-US" sz="3200" dirty="0"/>
              <a:t> </a:t>
            </a:r>
            <a:r>
              <a:rPr lang="en-US" sz="3200" dirty="0" err="1"/>
              <a:t>beneficjentów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30695"/>
            <a:ext cx="10972800" cy="36337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6565" indent="-456565">
              <a:buFont typeface="+mj-lt"/>
              <a:buAutoNum type="arabicPeriod"/>
            </a:pPr>
            <a:r>
              <a:rPr lang="en-US" sz="2100" i="1" dirty="0" err="1"/>
              <a:t>Beneficjenci</a:t>
            </a:r>
            <a:r>
              <a:rPr lang="en-US" sz="2100" i="1" dirty="0"/>
              <a:t> </a:t>
            </a:r>
            <a:r>
              <a:rPr lang="en-US" sz="2100" i="1" dirty="0" err="1"/>
              <a:t>i</a:t>
            </a:r>
            <a:r>
              <a:rPr lang="en-US" sz="2100" i="1" dirty="0"/>
              <a:t> </a:t>
            </a:r>
            <a:r>
              <a:rPr lang="en-US" sz="2100" i="1" dirty="0" err="1"/>
              <a:t>organy</a:t>
            </a:r>
            <a:r>
              <a:rPr lang="en-US" sz="2100" i="1" dirty="0"/>
              <a:t> </a:t>
            </a:r>
            <a:r>
              <a:rPr lang="en-US" sz="2100" i="1" dirty="0" err="1"/>
              <a:t>wdrażające</a:t>
            </a:r>
            <a:r>
              <a:rPr lang="en-US" sz="2100" i="1" dirty="0"/>
              <a:t> </a:t>
            </a:r>
            <a:r>
              <a:rPr lang="en-US" sz="2100" i="1" dirty="0" err="1"/>
              <a:t>instrumenty</a:t>
            </a:r>
            <a:r>
              <a:rPr lang="en-US" sz="2100" i="1" dirty="0"/>
              <a:t> </a:t>
            </a:r>
            <a:r>
              <a:rPr lang="en-US" sz="2100" i="1" dirty="0" err="1"/>
              <a:t>finansowe</a:t>
            </a:r>
            <a:r>
              <a:rPr lang="en-US" sz="2100" i="1" dirty="0"/>
              <a:t> </a:t>
            </a:r>
            <a:r>
              <a:rPr lang="en-US" sz="2100" i="1" dirty="0" err="1"/>
              <a:t>podają</a:t>
            </a:r>
            <a:r>
              <a:rPr lang="en-US" sz="2100" i="1" dirty="0"/>
              <a:t> </a:t>
            </a:r>
            <a:r>
              <a:rPr lang="en-US" sz="2100" i="1" dirty="0" err="1"/>
              <a:t>informację</a:t>
            </a:r>
            <a:r>
              <a:rPr lang="en-US" sz="2100" i="1" dirty="0"/>
              <a:t> o </a:t>
            </a:r>
            <a:r>
              <a:rPr lang="en-US" sz="2100" i="1" dirty="0" err="1"/>
              <a:t>wsparciu</a:t>
            </a:r>
            <a:r>
              <a:rPr lang="en-US" sz="2100" i="1" dirty="0"/>
              <a:t> </a:t>
            </a:r>
            <a:r>
              <a:rPr lang="en-US" sz="2100" i="1" dirty="0" err="1"/>
              <a:t>operacji</a:t>
            </a:r>
            <a:r>
              <a:rPr lang="en-US" sz="2100" i="1" dirty="0"/>
              <a:t> z </a:t>
            </a:r>
            <a:r>
              <a:rPr lang="pl-PL" sz="2100" i="1" dirty="0"/>
              <a:t>F</a:t>
            </a:r>
            <a:r>
              <a:rPr lang="en-US" sz="2100" i="1" dirty="0" err="1"/>
              <a:t>unduszy</a:t>
            </a:r>
            <a:r>
              <a:rPr lang="en-US" sz="2100" i="1" dirty="0"/>
              <a:t> </a:t>
            </a:r>
            <a:r>
              <a:rPr lang="en-US" sz="2100" i="1" dirty="0" err="1"/>
              <a:t>budżetu</a:t>
            </a:r>
            <a:r>
              <a:rPr lang="en-US" sz="2100" i="1" dirty="0"/>
              <a:t> UE, w </a:t>
            </a:r>
            <a:r>
              <a:rPr lang="en-US" sz="2100" i="1" dirty="0" err="1"/>
              <a:t>tym</a:t>
            </a:r>
            <a:r>
              <a:rPr lang="en-US" sz="2100" i="1" dirty="0"/>
              <a:t> </a:t>
            </a:r>
            <a:r>
              <a:rPr lang="en-US" sz="2100" i="1" dirty="0" err="1"/>
              <a:t>środków</a:t>
            </a:r>
            <a:r>
              <a:rPr lang="en-US" sz="2100" i="1" dirty="0"/>
              <a:t> </a:t>
            </a:r>
            <a:r>
              <a:rPr lang="en-US" sz="2100" i="1" dirty="0" err="1"/>
              <a:t>ponownie</a:t>
            </a:r>
            <a:r>
              <a:rPr lang="en-US" sz="2100" i="1" dirty="0"/>
              <a:t> </a:t>
            </a:r>
            <a:r>
              <a:rPr lang="en-US" sz="2100" i="1" dirty="0" err="1"/>
              <a:t>wykorzystanych</a:t>
            </a:r>
            <a:r>
              <a:rPr lang="en-US" sz="2100" i="1" dirty="0"/>
              <a:t> </a:t>
            </a:r>
            <a:r>
              <a:rPr lang="en-US" sz="2100" i="1" dirty="0" err="1"/>
              <a:t>zgodnie</a:t>
            </a:r>
            <a:r>
              <a:rPr lang="en-US" sz="2100" i="1" dirty="0"/>
              <a:t> z</a:t>
            </a:r>
            <a:r>
              <a:rPr lang="pl-PL" sz="2100" i="1" dirty="0"/>
              <a:t> Artykułem</a:t>
            </a:r>
            <a:r>
              <a:rPr lang="en-US" sz="2100" i="1" dirty="0"/>
              <a:t> 56, </a:t>
            </a:r>
            <a:r>
              <a:rPr lang="en-US" sz="2100" i="1" dirty="0" err="1"/>
              <a:t>poprzez</a:t>
            </a:r>
            <a:r>
              <a:rPr lang="en-US" sz="2100" i="1" dirty="0"/>
              <a:t>:</a:t>
            </a:r>
            <a:endParaRPr lang="en-US" sz="2100" dirty="0"/>
          </a:p>
          <a:p>
            <a:pPr marL="532765" lvl="1" indent="0">
              <a:buNone/>
            </a:pPr>
            <a:r>
              <a:rPr lang="pl-PL" i="1" dirty="0"/>
              <a:t>(a) umieszczanie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b="1" i="1" dirty="0" err="1"/>
              <a:t>profesjonalnych</a:t>
            </a:r>
            <a:r>
              <a:rPr lang="en-US" b="1" i="1" dirty="0"/>
              <a:t> </a:t>
            </a:r>
            <a:r>
              <a:rPr lang="en-US" b="1" i="1" dirty="0" err="1"/>
              <a:t>stronach</a:t>
            </a:r>
            <a:r>
              <a:rPr lang="en-US" b="1" i="1" dirty="0"/>
              <a:t> </a:t>
            </a:r>
            <a:r>
              <a:rPr lang="en-US" b="1" i="1" dirty="0" err="1"/>
              <a:t>internetowych</a:t>
            </a:r>
            <a:r>
              <a:rPr lang="en-US" b="1" i="1" dirty="0"/>
              <a:t> </a:t>
            </a:r>
            <a:r>
              <a:rPr lang="en-US" b="1" i="1" dirty="0" err="1"/>
              <a:t>lub</a:t>
            </a:r>
            <a:r>
              <a:rPr lang="en-US" b="1" i="1" dirty="0"/>
              <a:t> w </a:t>
            </a:r>
            <a:r>
              <a:rPr lang="en-US" b="1" i="1" dirty="0" err="1"/>
              <a:t>mediach</a:t>
            </a:r>
            <a:r>
              <a:rPr lang="en-US" b="1" i="1" dirty="0"/>
              <a:t> </a:t>
            </a:r>
            <a:r>
              <a:rPr lang="en-US" b="1" i="1" dirty="0" err="1"/>
              <a:t>społecznościowych</a:t>
            </a:r>
            <a:r>
              <a:rPr lang="en-US" b="1" i="1" dirty="0"/>
              <a:t> </a:t>
            </a:r>
            <a:r>
              <a:rPr lang="en-US" b="1" i="1" dirty="0" err="1"/>
              <a:t>beneficjenta</a:t>
            </a:r>
            <a:r>
              <a:rPr lang="en-US" i="1" dirty="0"/>
              <a:t> , </a:t>
            </a:r>
            <a:r>
              <a:rPr lang="en-US" i="1" dirty="0" err="1"/>
              <a:t>opisu</a:t>
            </a:r>
            <a:r>
              <a:rPr lang="en-US" i="1" dirty="0"/>
              <a:t> </a:t>
            </a:r>
            <a:r>
              <a:rPr lang="en-US" i="1" dirty="0" err="1"/>
              <a:t>operacji</a:t>
            </a:r>
            <a:r>
              <a:rPr lang="en-US" i="1" dirty="0"/>
              <a:t>, w </a:t>
            </a:r>
            <a:r>
              <a:rPr lang="en-US" i="1" dirty="0" err="1"/>
              <a:t>tym</a:t>
            </a:r>
            <a:r>
              <a:rPr lang="en-US" i="1" dirty="0"/>
              <a:t> </a:t>
            </a:r>
            <a:r>
              <a:rPr lang="en-US" i="1" dirty="0" err="1"/>
              <a:t>jego</a:t>
            </a:r>
            <a:r>
              <a:rPr lang="en-US" i="1" dirty="0"/>
              <a:t> </a:t>
            </a:r>
            <a:r>
              <a:rPr lang="en-US" i="1" dirty="0" err="1"/>
              <a:t>celów</a:t>
            </a:r>
            <a:r>
              <a:rPr lang="en-US" i="1" dirty="0"/>
              <a:t> w </a:t>
            </a:r>
            <a:r>
              <a:rPr lang="en-US" i="1" dirty="0" err="1"/>
              <a:t>nawiazaniu</a:t>
            </a:r>
            <a:r>
              <a:rPr lang="en-US" i="1" dirty="0"/>
              <a:t> do </a:t>
            </a:r>
            <a:r>
              <a:rPr lang="en-US" i="1" dirty="0" err="1"/>
              <a:t>celów</a:t>
            </a:r>
            <a:r>
              <a:rPr lang="en-US" i="1" dirty="0"/>
              <a:t> </a:t>
            </a:r>
            <a:r>
              <a:rPr lang="en-US" i="1" dirty="0" err="1"/>
              <a:t>unijnej</a:t>
            </a:r>
            <a:r>
              <a:rPr lang="en-US" i="1" dirty="0"/>
              <a:t> </a:t>
            </a:r>
            <a:r>
              <a:rPr lang="en-US" i="1" dirty="0" err="1"/>
              <a:t>polityki</a:t>
            </a:r>
            <a:r>
              <a:rPr lang="en-US" i="1" dirty="0"/>
              <a:t> </a:t>
            </a:r>
            <a:r>
              <a:rPr lang="en-US" i="1" dirty="0" err="1"/>
              <a:t>spójnosci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wyników</a:t>
            </a:r>
            <a:r>
              <a:rPr lang="en-US" i="1" dirty="0"/>
              <a:t>, </a:t>
            </a:r>
            <a:r>
              <a:rPr lang="en-US" i="1" dirty="0" err="1"/>
              <a:t>oraz</a:t>
            </a:r>
            <a:r>
              <a:rPr lang="en-US" i="1" dirty="0"/>
              <a:t> </a:t>
            </a:r>
            <a:r>
              <a:rPr lang="en-US" i="1" dirty="0" err="1"/>
              <a:t>podkreślającego</a:t>
            </a:r>
            <a:r>
              <a:rPr lang="en-US" i="1" dirty="0"/>
              <a:t> </a:t>
            </a:r>
            <a:r>
              <a:rPr lang="en-US" i="1" dirty="0" err="1"/>
              <a:t>wsparcie</a:t>
            </a:r>
            <a:r>
              <a:rPr lang="en-US" i="1" dirty="0"/>
              <a:t> </a:t>
            </a:r>
            <a:r>
              <a:rPr lang="en-US" i="1" dirty="0" err="1"/>
              <a:t>finansowe</a:t>
            </a:r>
            <a:r>
              <a:rPr lang="en-US" i="1" dirty="0"/>
              <a:t> ze </a:t>
            </a:r>
            <a:r>
              <a:rPr lang="en-US" i="1" dirty="0" err="1"/>
              <a:t>strony</a:t>
            </a:r>
            <a:r>
              <a:rPr lang="en-US" i="1" dirty="0"/>
              <a:t> </a:t>
            </a:r>
            <a:r>
              <a:rPr lang="en-US" i="1" dirty="0" err="1"/>
              <a:t>Unii</a:t>
            </a:r>
            <a:r>
              <a:rPr lang="en-US" i="1" dirty="0"/>
              <a:t>;</a:t>
            </a:r>
            <a:endParaRPr lang="en-US" i="1" dirty="0">
              <a:cs typeface="Arial"/>
            </a:endParaRPr>
          </a:p>
          <a:p>
            <a:pPr marL="532765" lvl="1" indent="0">
              <a:buNone/>
            </a:pPr>
            <a:r>
              <a:rPr lang="pl-PL" i="1" dirty="0"/>
              <a:t>(b) p</a:t>
            </a:r>
            <a:r>
              <a:rPr lang="en-US" i="1" dirty="0" err="1"/>
              <a:t>rzedstawienie</a:t>
            </a:r>
            <a:r>
              <a:rPr lang="en-US" i="1" dirty="0"/>
              <a:t> </a:t>
            </a:r>
            <a:r>
              <a:rPr lang="en-US" i="1" dirty="0" err="1"/>
              <a:t>oświadczenia</a:t>
            </a:r>
            <a:r>
              <a:rPr lang="en-US" i="1" dirty="0"/>
              <a:t> </a:t>
            </a:r>
            <a:r>
              <a:rPr lang="en-US" i="1" dirty="0" err="1"/>
              <a:t>podkreślającego</a:t>
            </a:r>
            <a:r>
              <a:rPr lang="en-US" i="1" dirty="0"/>
              <a:t> </a:t>
            </a:r>
            <a:r>
              <a:rPr lang="en-US" i="1" dirty="0" err="1"/>
              <a:t>wsparcie</a:t>
            </a:r>
            <a:r>
              <a:rPr lang="en-US" i="1" dirty="0"/>
              <a:t> z </a:t>
            </a:r>
            <a:r>
              <a:rPr lang="pl-PL" i="1" dirty="0"/>
              <a:t>F</a:t>
            </a:r>
            <a:r>
              <a:rPr lang="en-US" i="1" dirty="0" err="1"/>
              <a:t>unduszy</a:t>
            </a:r>
            <a:r>
              <a:rPr lang="en-US" i="1" dirty="0"/>
              <a:t> </a:t>
            </a:r>
            <a:r>
              <a:rPr lang="en-US" i="1" dirty="0" err="1"/>
              <a:t>budżetu</a:t>
            </a:r>
            <a:r>
              <a:rPr lang="en-US" i="1" dirty="0"/>
              <a:t> UE w </a:t>
            </a:r>
            <a:r>
              <a:rPr lang="en-US" b="1" i="1" dirty="0" err="1"/>
              <a:t>widoczny</a:t>
            </a:r>
            <a:r>
              <a:rPr lang="en-US" b="1" i="1" dirty="0"/>
              <a:t> </a:t>
            </a:r>
            <a:r>
              <a:rPr lang="en-US" b="1" i="1" dirty="0" err="1"/>
              <a:t>sposób</a:t>
            </a:r>
            <a:r>
              <a:rPr lang="en-US" b="1" i="1" dirty="0"/>
              <a:t> </a:t>
            </a:r>
            <a:r>
              <a:rPr lang="en-US" b="1" i="1" dirty="0" err="1"/>
              <a:t>na</a:t>
            </a:r>
            <a:r>
              <a:rPr lang="en-US" b="1" i="1" dirty="0"/>
              <a:t> </a:t>
            </a:r>
            <a:r>
              <a:rPr lang="en-US" b="1" i="1" dirty="0" err="1"/>
              <a:t>dokumentach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materiałach</a:t>
            </a:r>
            <a:r>
              <a:rPr lang="en-US" b="1" i="1" dirty="0"/>
              <a:t> </a:t>
            </a:r>
            <a:r>
              <a:rPr lang="en-US" b="1" i="1" dirty="0" err="1"/>
              <a:t>informacyjnych</a:t>
            </a:r>
            <a:r>
              <a:rPr lang="en-US" b="1" i="1" dirty="0"/>
              <a:t> </a:t>
            </a:r>
            <a:r>
              <a:rPr lang="en-US" i="1" dirty="0" err="1"/>
              <a:t>związanych</a:t>
            </a:r>
            <a:r>
              <a:rPr lang="en-US" i="1" dirty="0"/>
              <a:t> z </a:t>
            </a:r>
            <a:r>
              <a:rPr lang="en-US" i="1" dirty="0" err="1"/>
              <a:t>realizacją</a:t>
            </a:r>
            <a:r>
              <a:rPr lang="en-US" i="1" dirty="0"/>
              <a:t> </a:t>
            </a:r>
            <a:r>
              <a:rPr lang="en-US" i="1" dirty="0" err="1"/>
              <a:t>operacji</a:t>
            </a:r>
            <a:r>
              <a:rPr lang="en-US" i="1" dirty="0"/>
              <a:t>, </a:t>
            </a:r>
            <a:r>
              <a:rPr lang="en-US" i="1" dirty="0" err="1"/>
              <a:t>wykorzystywanych</a:t>
            </a:r>
            <a:r>
              <a:rPr lang="en-US" i="1" dirty="0"/>
              <a:t> </a:t>
            </a:r>
            <a:r>
              <a:rPr lang="en-US" i="1" dirty="0" err="1"/>
              <a:t>dla</a:t>
            </a:r>
            <a:r>
              <a:rPr lang="en-US" i="1" dirty="0"/>
              <a:t> </a:t>
            </a:r>
            <a:r>
              <a:rPr lang="en-US" i="1" dirty="0" err="1"/>
              <a:t>ogółu</a:t>
            </a:r>
            <a:r>
              <a:rPr lang="en-US" i="1" dirty="0"/>
              <a:t> </a:t>
            </a:r>
            <a:r>
              <a:rPr lang="en-US" i="1" dirty="0" err="1"/>
              <a:t>społeczeństwa</a:t>
            </a:r>
            <a:r>
              <a:rPr lang="en-US" i="1" dirty="0"/>
              <a:t>/ </a:t>
            </a:r>
            <a:r>
              <a:rPr lang="en-US" i="1" dirty="0" err="1"/>
              <a:t>dla</a:t>
            </a:r>
            <a:r>
              <a:rPr lang="en-US" i="1" dirty="0"/>
              <a:t> </a:t>
            </a:r>
            <a:r>
              <a:rPr lang="en-US" i="1" dirty="0" err="1"/>
              <a:t>uczestników</a:t>
            </a:r>
            <a:r>
              <a:rPr lang="en-US" i="1" dirty="0"/>
              <a:t> </a:t>
            </a:r>
            <a:r>
              <a:rPr lang="en-US" i="1" dirty="0" err="1"/>
              <a:t>projektu</a:t>
            </a:r>
            <a:r>
              <a:rPr lang="en-US" i="1" dirty="0"/>
              <a:t>;</a:t>
            </a:r>
            <a:endParaRPr lang="en-US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Art</a:t>
            </a:r>
            <a:r>
              <a:rPr lang="pl-PL" sz="3200" dirty="0" err="1"/>
              <a:t>ykuł</a:t>
            </a:r>
            <a:r>
              <a:rPr lang="pl-PL" sz="3200"/>
              <a:t> 50 (1)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en-US" sz="3200"/>
              <a:t>Obowiązki</a:t>
            </a:r>
            <a:r>
              <a:rPr lang="en-US" sz="3200" dirty="0"/>
              <a:t> </a:t>
            </a:r>
            <a:r>
              <a:rPr lang="en-US" sz="3200" dirty="0" err="1"/>
              <a:t>beneficjentów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2508609"/>
            <a:ext cx="10972800" cy="34617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lvl="1" indent="0">
              <a:spcAft>
                <a:spcPts val="1200"/>
              </a:spcAft>
              <a:buNone/>
            </a:pPr>
            <a:r>
              <a:rPr lang="pl-PL" sz="1800" i="1" dirty="0"/>
              <a:t>(c) </a:t>
            </a:r>
            <a:r>
              <a:rPr lang="pl-PL" sz="1800" i="1" dirty="0">
                <a:latin typeface="Arial"/>
                <a:ea typeface="+mn-lt"/>
                <a:cs typeface="+mn-lt"/>
              </a:rPr>
              <a:t>umieszczenie trwałych tablic informacyjnych lub tablic pamiątkowych w sposób </a:t>
            </a:r>
            <a:r>
              <a:rPr lang="pl-PL" sz="1800" b="1" i="1" dirty="0">
                <a:latin typeface="Arial"/>
                <a:ea typeface="+mn-lt"/>
                <a:cs typeface="+mn-lt"/>
              </a:rPr>
              <a:t>wyraźnie widoczny dla społeczeństwa, </a:t>
            </a:r>
            <a:r>
              <a:rPr lang="pl-PL" sz="1800" i="1" dirty="0">
                <a:latin typeface="Arial"/>
                <a:ea typeface="+mn-lt"/>
                <a:cs typeface="+mn-lt"/>
              </a:rPr>
              <a:t>które przedstawiają symbol Unii zgodnie z parametrami technicznymi określonymi w załączniku IX, </a:t>
            </a:r>
            <a:r>
              <a:rPr lang="pl-PL" sz="1800" b="1" i="1" dirty="0">
                <a:latin typeface="Arial"/>
                <a:ea typeface="+mn-lt"/>
                <a:cs typeface="+mn-lt"/>
              </a:rPr>
              <a:t>niezwłocznie po rozpoczęciu fizycznej realizacji operacji </a:t>
            </a:r>
            <a:r>
              <a:rPr lang="pl-PL" sz="1800" i="1" dirty="0">
                <a:latin typeface="Arial"/>
                <a:ea typeface="+mn-lt"/>
                <a:cs typeface="+mn-lt"/>
              </a:rPr>
              <a:t>obejmujących inwestycje rzeczowe lub zainstalowaniu zakupionego sprzętu, w odniesieniu do:</a:t>
            </a:r>
            <a:endParaRPr lang="en-US" sz="1800" i="1" dirty="0">
              <a:latin typeface="Arial"/>
              <a:cs typeface="Arial"/>
            </a:endParaRPr>
          </a:p>
          <a:p>
            <a:pPr marL="571500" lvl="1" indent="-38735">
              <a:buNone/>
            </a:pPr>
            <a:r>
              <a:rPr lang="pl-PL" sz="1850" i="1" dirty="0"/>
              <a:t>	</a:t>
            </a:r>
            <a:r>
              <a:rPr lang="pl-PL" sz="1800" i="1" dirty="0"/>
              <a:t>(i) o</a:t>
            </a:r>
            <a:r>
              <a:rPr lang="en-US" sz="1800" i="1" dirty="0" err="1"/>
              <a:t>peracj</a:t>
            </a:r>
            <a:r>
              <a:rPr lang="pl-PL" sz="1800" i="1" dirty="0"/>
              <a:t>i</a:t>
            </a:r>
            <a:r>
              <a:rPr lang="en-US" sz="1800" i="1" dirty="0"/>
              <a:t> </a:t>
            </a:r>
            <a:r>
              <a:rPr lang="en-US" sz="1800" i="1" dirty="0" err="1"/>
              <a:t>wspieran</a:t>
            </a:r>
            <a:r>
              <a:rPr lang="pl-PL" sz="1800" i="1" dirty="0" err="1"/>
              <a:t>ych</a:t>
            </a:r>
            <a:r>
              <a:rPr lang="en-US" sz="1800" i="1" dirty="0"/>
              <a:t> </a:t>
            </a:r>
            <a:r>
              <a:rPr lang="en-US" sz="1800" i="1" dirty="0" err="1"/>
              <a:t>przez</a:t>
            </a:r>
            <a:r>
              <a:rPr lang="en-US" sz="1800" i="1" dirty="0"/>
              <a:t> EFRR </a:t>
            </a:r>
            <a:r>
              <a:rPr lang="en-US" sz="1800" i="1" dirty="0" err="1"/>
              <a:t>i</a:t>
            </a:r>
            <a:r>
              <a:rPr lang="en-US" sz="1800" i="1" dirty="0"/>
              <a:t> </a:t>
            </a:r>
            <a:r>
              <a:rPr lang="en-US" sz="1800" i="1" dirty="0" err="1"/>
              <a:t>Fundusz</a:t>
            </a:r>
            <a:r>
              <a:rPr lang="en-US" sz="1800" i="1" dirty="0"/>
              <a:t> </a:t>
            </a:r>
            <a:r>
              <a:rPr lang="en-US" sz="1800" i="1" dirty="0" err="1"/>
              <a:t>Spójności</a:t>
            </a:r>
            <a:r>
              <a:rPr lang="pl-PL" sz="1800" i="1" dirty="0"/>
              <a:t>, </a:t>
            </a:r>
            <a:r>
              <a:rPr lang="en-US" sz="1800" i="1" dirty="0" err="1"/>
              <a:t>których</a:t>
            </a:r>
            <a:r>
              <a:rPr lang="en-US" sz="1800" i="1" dirty="0"/>
              <a:t> </a:t>
            </a:r>
            <a:r>
              <a:rPr lang="en-US" sz="1800" i="1" dirty="0" err="1"/>
              <a:t>całkowity</a:t>
            </a:r>
            <a:r>
              <a:rPr lang="en-US" sz="1800" i="1" dirty="0"/>
              <a:t> </a:t>
            </a:r>
            <a:r>
              <a:rPr lang="en-US" sz="1800" i="1" dirty="0" err="1" smtClean="0"/>
              <a:t>koszt</a:t>
            </a:r>
            <a:r>
              <a:rPr lang="en-US" sz="1800" i="1" dirty="0" smtClean="0"/>
              <a:t> </a:t>
            </a:r>
            <a:r>
              <a:rPr lang="en-US" sz="1800" i="1" dirty="0" err="1"/>
              <a:t>przekracza</a:t>
            </a:r>
            <a:r>
              <a:rPr lang="en-US" sz="1800" i="1" dirty="0"/>
              <a:t> 500 000 EUR;</a:t>
            </a:r>
            <a:endParaRPr lang="en-US" sz="1800" i="1" dirty="0">
              <a:cs typeface="Arial"/>
            </a:endParaRPr>
          </a:p>
          <a:p>
            <a:pPr marL="532765" lvl="1" indent="0">
              <a:buNone/>
            </a:pPr>
            <a:r>
              <a:rPr lang="pl-PL" sz="1800" i="1" dirty="0"/>
              <a:t>(ii) o</a:t>
            </a:r>
            <a:r>
              <a:rPr lang="en-US" sz="1800" i="1" dirty="0" err="1"/>
              <a:t>peracji</a:t>
            </a:r>
            <a:r>
              <a:rPr lang="en-US" sz="1800" i="1" dirty="0"/>
              <a:t> </a:t>
            </a:r>
            <a:r>
              <a:rPr lang="en-US" sz="1800" i="1" dirty="0" err="1"/>
              <a:t>wspieranych</a:t>
            </a:r>
            <a:r>
              <a:rPr lang="en-US" sz="1800" i="1" dirty="0"/>
              <a:t> </a:t>
            </a:r>
            <a:r>
              <a:rPr lang="en-US" sz="1800" i="1" dirty="0" err="1"/>
              <a:t>przez</a:t>
            </a:r>
            <a:r>
              <a:rPr lang="en-US" sz="1800" i="1" dirty="0"/>
              <a:t> EFS+, EFMR, </a:t>
            </a:r>
            <a:r>
              <a:rPr lang="en-US" sz="1800" i="1" dirty="0" err="1"/>
              <a:t>Fundusz</a:t>
            </a:r>
            <a:r>
              <a:rPr lang="en-US" sz="1800" i="1" dirty="0"/>
              <a:t> </a:t>
            </a:r>
            <a:r>
              <a:rPr lang="en-US" sz="1800" i="1" dirty="0" err="1"/>
              <a:t>Bezpieczeństwa</a:t>
            </a:r>
            <a:r>
              <a:rPr lang="en-US" sz="1800" i="1" dirty="0"/>
              <a:t> </a:t>
            </a:r>
            <a:r>
              <a:rPr lang="en-US" sz="1800" i="1" dirty="0" err="1" smtClean="0"/>
              <a:t>Wewn</a:t>
            </a:r>
            <a:r>
              <a:rPr lang="pl-PL" sz="1800" i="1" dirty="0"/>
              <a:t>ę</a:t>
            </a:r>
            <a:r>
              <a:rPr lang="en-US" sz="1800" i="1" dirty="0" err="1"/>
              <a:t>trznego</a:t>
            </a:r>
            <a:r>
              <a:rPr lang="pl-PL" sz="1800" i="1" dirty="0"/>
              <a:t> oraz</a:t>
            </a:r>
            <a:r>
              <a:rPr lang="en-US" sz="1800" i="1" dirty="0"/>
              <a:t> </a:t>
            </a:r>
            <a:r>
              <a:rPr lang="en-US" sz="1800" i="1" dirty="0" err="1"/>
              <a:t>Fundusz</a:t>
            </a:r>
            <a:r>
              <a:rPr lang="en-US" sz="1800" i="1" dirty="0"/>
              <a:t> </a:t>
            </a:r>
            <a:r>
              <a:rPr lang="en-US" sz="1800" i="1" dirty="0" err="1"/>
              <a:t>Azylu</a:t>
            </a:r>
            <a:r>
              <a:rPr lang="en-US" sz="1800" i="1" dirty="0"/>
              <a:t>, </a:t>
            </a:r>
            <a:r>
              <a:rPr lang="en-US" sz="1800" i="1" dirty="0" err="1"/>
              <a:t>Migracji</a:t>
            </a:r>
            <a:r>
              <a:rPr lang="en-US" sz="1800" i="1" dirty="0"/>
              <a:t> </a:t>
            </a:r>
            <a:r>
              <a:rPr lang="en-US" sz="1800" i="1" dirty="0" err="1"/>
              <a:t>i</a:t>
            </a:r>
            <a:r>
              <a:rPr lang="en-US" sz="1800" i="1" dirty="0"/>
              <a:t> </a:t>
            </a:r>
            <a:r>
              <a:rPr lang="en-US" sz="1800" i="1" dirty="0" err="1"/>
              <a:t>Integracji</a:t>
            </a:r>
            <a:r>
              <a:rPr lang="pl-PL" sz="1800" i="1" dirty="0"/>
              <a:t> oraz Funduszu Granic 	Zewnętrznych, </a:t>
            </a:r>
            <a:r>
              <a:rPr lang="en-US" sz="1800" i="1" dirty="0" err="1"/>
              <a:t>których</a:t>
            </a:r>
            <a:r>
              <a:rPr lang="en-US" sz="1800" i="1" dirty="0"/>
              <a:t> </a:t>
            </a:r>
            <a:r>
              <a:rPr lang="en-US" sz="1800" i="1" dirty="0" err="1"/>
              <a:t>całkowity</a:t>
            </a:r>
            <a:r>
              <a:rPr lang="en-US" sz="1800" i="1" dirty="0"/>
              <a:t> </a:t>
            </a:r>
            <a:r>
              <a:rPr lang="en-US" sz="1800" i="1" dirty="0" err="1"/>
              <a:t>koszt</a:t>
            </a:r>
            <a:r>
              <a:rPr lang="en-US" sz="1800" i="1" dirty="0"/>
              <a:t> przekracza 100 000 EUR. </a:t>
            </a:r>
            <a:endParaRPr lang="en-US" sz="1800" i="1" dirty="0">
              <a:cs typeface="Arial"/>
            </a:endParaRPr>
          </a:p>
          <a:p>
            <a:pPr marL="274320" lvl="1" indent="0">
              <a:spcAft>
                <a:spcPts val="1200"/>
              </a:spcAft>
              <a:buNone/>
            </a:pPr>
            <a:endParaRPr lang="en-US" sz="18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5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97B7BFF882854783B2AFEB81A9CCE9" ma:contentTypeVersion="2" ma:contentTypeDescription="Create a new document." ma:contentTypeScope="" ma:versionID="524e3ea82065a20bebefefcab3bea363">
  <xsd:schema xmlns:xsd="http://www.w3.org/2001/XMLSchema" xmlns:xs="http://www.w3.org/2001/XMLSchema" xmlns:p="http://schemas.microsoft.com/office/2006/metadata/properties" xmlns:ns2="9a9637e9-1c11-4ee9-91b8-f060e3608fb2" targetNamespace="http://schemas.microsoft.com/office/2006/metadata/properties" ma:root="true" ma:fieldsID="82f9fa8912f13a1eb46b5c9488a2f748" ns2:_="">
    <xsd:import namespace="9a9637e9-1c11-4ee9-91b8-f060e3608f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637e9-1c11-4ee9-91b8-f060e3608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A58266-A6C0-4BC6-9969-5172DA7EF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9637e9-1c11-4ee9-91b8-f060e3608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17EFA8-1217-40B3-AAAB-C21BEABB4612}">
  <ds:schemaRefs>
    <ds:schemaRef ds:uri="9a9637e9-1c11-4ee9-91b8-f060e3608fb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103561-DBE2-46F3-A835-4E1224726B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262</TotalTime>
  <Words>1463</Words>
  <Application>Microsoft Office PowerPoint</Application>
  <PresentationFormat>Widescreen</PresentationFormat>
  <Paragraphs>139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EC Square Sans Cond Pro</vt:lpstr>
      <vt:lpstr>Verdana</vt:lpstr>
      <vt:lpstr>Office Theme</vt:lpstr>
      <vt:lpstr>Komisja Europejska Dyrekcja Generalna ds. Polityki Regionalnej i Miejskiej Wydział ds. Polski    </vt:lpstr>
      <vt:lpstr>Komisja Europejska analizuje w jaki sposób prowadzone są działania komunikacyjne związane z otrzymanym unijnym wsparciem </vt:lpstr>
      <vt:lpstr>Podstawowe standardy w skrócie</vt:lpstr>
      <vt:lpstr>Co nowego?</vt:lpstr>
      <vt:lpstr>Co nowego?</vt:lpstr>
      <vt:lpstr>  Artykuł 47 (1) Symbol Unii</vt:lpstr>
      <vt:lpstr>Artykuł 47 (2)  Symbol Unii</vt:lpstr>
      <vt:lpstr>Artykuł 50 (1) Obowiązki beneficjentów</vt:lpstr>
      <vt:lpstr>Artykuł 50 (1) Obowiązki beneficjentów</vt:lpstr>
      <vt:lpstr>Artykuł 50 (1) Obowiązki beneficjentów</vt:lpstr>
      <vt:lpstr>Artykuł 50 (1) Obowiązki beneficjentów</vt:lpstr>
      <vt:lpstr>Artykuł 50 (1) Obowiązki beneficjentów</vt:lpstr>
      <vt:lpstr>Artykuł 50 (1) Obowiązki beneficjentów</vt:lpstr>
      <vt:lpstr>Artykuł 50 (2) i (3) Obowiązki beneficjentów</vt:lpstr>
      <vt:lpstr>Artykuł 45 (2) i (3) Obowiązki beneficjentów</vt:lpstr>
      <vt:lpstr>Dobra praktyka:  Spójna komunikacja beneficjenta na wielu płaszczyznach i w całym cyklu wdrażania projektu </vt:lpstr>
      <vt:lpstr>Dobra praktyka: informacja prasowa IZ</vt:lpstr>
      <vt:lpstr>Dobra praktyka: pracownik IW</vt:lpstr>
      <vt:lpstr>Dobra praktyka: projekt parasolowy</vt:lpstr>
      <vt:lpstr>Niekorzystnie dla marki #FunduszeEuropejskie</vt:lpstr>
      <vt:lpstr>Niekorzystnie dla marki #FunduszeEuropejskie</vt:lpstr>
      <vt:lpstr>Niekorzystnie dla marki #FunduszeEuropejskie</vt:lpstr>
      <vt:lpstr>Brak odniesienia do UE podczas konferencji podsumowujacej unijny projekt</vt:lpstr>
      <vt:lpstr>Niekorzystnie dla marki #FunduszeEuropejskie: wydarzenia</vt:lpstr>
      <vt:lpstr>Informacja prasowa beneficjenta: projekt w 80% dofinansowany z UE</vt:lpstr>
      <vt:lpstr>Brak informacji o dofinansowaniu w materiałach na oficjalnych stronach IZ/IP/IW (tu przykład filmiki ze stron)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  Communication Matrix</dc:title>
  <dc:creator>FERSTL Alexander (REGIO)</dc:creator>
  <cp:lastModifiedBy>GLOWACKA-ROCHEBONNE Katarzyna (REGIO)</cp:lastModifiedBy>
  <cp:revision>204</cp:revision>
  <cp:lastPrinted>2021-02-16T16:38:13Z</cp:lastPrinted>
  <dcterms:created xsi:type="dcterms:W3CDTF">2020-04-02T14:07:52Z</dcterms:created>
  <dcterms:modified xsi:type="dcterms:W3CDTF">2023-01-20T16:29:21Z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0x0101007697B7BFF882854783B2AFEB81A9CCE9</vt:lpwstr>
  </property>
</Properties>
</file>